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sd"/>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d"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72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ٻيو پٽ گم ٿي ويو ۽ مليو آهي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a:t>
            </a:r>
            <a:r xmlns:a="http://schemas.openxmlformats.org/drawingml/2006/main">
              <a:rPr altLang="en-US" lang="sd" sz="4000">
                <a:solidFill>
                  <a:srgbClr val="ff0000"/>
                </a:solidFill>
              </a:rPr>
              <a:t> </a:t>
            </a:r>
            <a:r xmlns:a="http://schemas.openxmlformats.org/drawingml/2006/main">
              <a:rPr altLang="ko-KR" lang="sd" sz="4000">
                <a:solidFill>
                  <a:srgbClr val="ff0000"/>
                </a:solidFill>
              </a:rPr>
              <a:t>سوال</a:t>
            </a:r>
            <a:r xmlns:a="http://schemas.openxmlformats.org/drawingml/2006/main">
              <a:rPr altLang="en-US" lang="sd"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پيءُ ٻئي پٽ سان ڪهڙو سلوڪ ڪيو جڏهن هو واپس آيو؟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هن ٻئي پٽ کي ٻاهر ڪڍيو.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هن ٻئي پٽ کي مارايو.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هن ٻئي پٽ کي نه ڏٺو.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ٻئي پٽ کي خوشيءَ سان ڀليڪار ڪيائين.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ٻئي پٽ کي خوشيءَ سان ڀليڪار ڪيائين.</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81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هڪ قرضدار جنهن تي ڏهه هزار ٽيلنٽ قرض هو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d" sz="3600"/>
              <a:t>'ڇا توکي پنهنجي ساٿي نوڪر تي رحم نه ڪرڻ گهرجي ها جيئن مون تو تي ڪيو آهي؟'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18:</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اتي ھڪڙو ماڻھو ھو، جنھن تي بادشاھھ کي ڏھ ھزار تولھ قرض ھو. بادشاهه کي ان شخص تي رحم اچي، قرض معاف ڪري ڇڏيو.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پر جڏھن اھو ماڻھو ٻاھر نڪتو، تڏھن ھن کي پنھنجي ساٿي نوڪرن مان ھڪڙو مليو، جنھن وٽ 100 دينار قرض ھو. هن کي پڪڙيو ۽ مٿس ڪاوڙجي پيو. "توهان جو مون تي قرض آهي اهو واپس ڏيو!"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 ھن پنھنجي ساٿي نوڪر کي جيل ۾ وڌو. بادشاهه اها خبر پنهنجي ٻئي نوڪر کان ٻڌي.</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پوءِ بادشاهه ناراض ٿيو ۽ نوڪر کي واپس گهرايو. ”مون تنهنجو اهو سمورو قرض منسوخ ڪري ڇڏيو آهي، ڇاڪاڻ ته تو مون کي عرض ڪيو هو. ڇا توهان کي پنهنجي ساٿي نوڪرن تي رحم نه ڪرڻ گهرجي ها جيئن مون توهان تي ڪيو آهي؟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چيو، "جيئن اسان جي آسماني پيء توهان کي معاف ڪيو، توهان کي هڪ ٻئي کي معاف ڪرڻ گهرجي."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هڪ نوڪر کي ڏهه هزار تولن جي تمام وڏي قرض کان پاڪ ڪيو ويو.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پر هن پنهنجي ساٿي نوڪر کي معاف نه ڪيو، جيڪو هن تي هڪ سؤ دينار قرضدار هو.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هي هڪ بي رحم رويو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کي پڻ معاف ڪيو ويو ۽ يسوع جي فضل سان بچايو ويو.</a:t>
            </a:r>
            <a:r xmlns:a="http://schemas.openxmlformats.org/drawingml/2006/main">
              <a:rPr altLang="en-US" lang="sd" sz="3200">
                <a:solidFill>
                  <a:schemeClr val="tx1">
                    <a:lumMod val="65000"/>
                    <a:lumOff val="35000"/>
                  </a:schemeClr>
                </a:solidFill>
              </a:rPr>
              <a:t> </a:t>
            </a:r>
            <a:r xmlns:a="http://schemas.openxmlformats.org/drawingml/2006/main">
              <a:rPr altLang="ko-KR" lang="sd" sz="3200">
                <a:solidFill>
                  <a:schemeClr val="tx1">
                    <a:lumMod val="65000"/>
                    <a:lumOff val="35000"/>
                  </a:schemeClr>
                </a:solidFill>
              </a:rPr>
              <a:t>جيڪڏهن اسان ان فضل کي نه وساريون، اسان کي انهن کي معاف ڪرڻو پوندو جن اسان سان ظلم ڪيو آهي.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معاف ڪري ٿو ۽ اسان کي آخر تائين پيار ڪري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هن کي بادشاهه ڪيترا پئسا لکيا هئا؟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سؤ دینار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ٻه سؤ ديناري</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هڪ سؤ ٽيلنٽ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ڏهه هزار ٽيلنٽ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ڏهه هزار ٽيلنٽ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d" sz="4000"/>
              <a:t>ڇالاءِ⁠جو منھنجو ھي پٽ مري ويو ھو ۽ وري جيئرو ٿيو آھي. هو گم ٿي ويو هو ۽ مليو آهي.' تنهنڪري اهي جشن ڪرڻ لڳا.</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d" sz="3600"/>
              <a:t>'ڇا توکي پنهنجي ساٿي نوڪر تي رحم نه ڪرڻ گهرجي ها جيئن مون تو تي ڪيو آهي؟'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18:</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82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دائود جي پٽ ڏانهن حسنا!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جيڪي ميڙ ھن جي اڳيان ھليا ۽ جيڪي پٺيان ھليا، تن وڏي واڪي چيو تہ ”دائود جي پٽ کي حسنا! "برڪت وارو آھي اھو جيڪو خداوند جي نالي تي اچي ٿو!" "عالي ۾ حسنا!"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sd" altLang="ko-KR" sz="2600">
                <a:solidFill>
                  <a:schemeClr val="tx1">
                    <a:lumMod val="65000"/>
                    <a:lumOff val="35000"/>
                  </a:schemeClr>
                </a:solidFill>
              </a:rPr>
              <a:t>جيئن ئي عيسيٰ يروشلم جي ويجھو آيو، تڏھن ھن ٻن شاگردن کي چيو تہ ”ڳوٺ ڏانھن وڃ، تہ تون ھڪڙي گڏھ کي ڏسندين، جنھن جي کودڙي وٽان ھو. اُنهن کي ٻاهر ڪڍو ۽ مون وٽ آڻيو“.</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ٻه شاگرد ڳوٺ ۾ ويا ۽ ائين ئي ڪيائون جيئن عيسيٰ کين چيو ھو.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هنن کي گدڙ مليو. "رب کي انهن جي ضرورت آهي." پوءِ مالڪ کين فوراً موڪليو.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هڪ ٻار کي گڏي تي ويٺو ۽ يروشلم ۾ داخل ٿيو. ميڙ جيڪي هن جي اڳيان وڌيا ۽ رڙيون ڪري رهيا هئا، "حسنا ابن دائود کي!"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حقيقت اها آهي ته يسوع هڪ ٻار کي گڏي تي سوار ڪيو ۽ هن جو استقبال ڪيو ويو هجوم طرفان بائبل جي رڪارڊ ڪيل نبوت جي مطابق ڪيو ويو. پر ان جي ڪنهن کي به خبر نه هئي.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“عيسيٰ گڏھ جي ٻڪريءَ تي چڙھيو ۽ ميڙ رڙ ڪري چيو.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'دائود جي پٽ کي حسنا!'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اهي سڀئي بائبل ۾ پيش ڪيل هئا.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يسوع فرمانبرداري سان رهندو هو،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جيئن بائبل ۾ لکيل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کي جيڪو يسوع جي پيروي ڪرڻ گهرجي انهن کي پڻ فرمانبرداري ڪرڻ گهرجي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خدا جو ڪلام مڪمل طور تي.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اسان جو بادشاهه آهي جيڪو ساراهه ۽ شان جي لائق آهي.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d">
                <a:solidFill>
                  <a:schemeClr val="tx1">
                    <a:lumMod val="50000"/>
                    <a:lumOff val="50000"/>
                  </a:schemeClr>
                </a:solidFill>
              </a:rPr>
              <a:t>نمبر 73 خدا جو ڪلام</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sd" sz="4400"/>
              <a:t>يسوع لعزر کي مئلن مان جيئرو ڪري ٿو</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يسوع ڇا يروشلم ۾ سوار ٿيو؟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گڏهه جو ٻچڙو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هڪ ٻار گهوڙو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هاٿي جو ٻار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اُٺ جو ٻار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① </a:t>
            </a:r>
            <a:r xmlns:a="http://schemas.openxmlformats.org/drawingml/2006/main">
              <a:rPr altLang="ko-KR" lang="sd" sz="2800">
                <a:solidFill>
                  <a:srgbClr val="ff0000"/>
                </a:solidFill>
              </a:rPr>
              <a:t>گڏهه جو ٻچڙو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جيڪي ميڙ ھن جي اڳيان ھليا ۽ جيڪي پٺيان ھليا، تن وڏي واڪي چيو تہ ”دائود جي پٽ کي حسنا! "برڪت وارو آھي اھو جيڪو خداوند جي نالي تي اچي ٿو!" "عالي ۾ حسنا!"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83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منهنجو گهر نماز جو گهر آهي.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d" sz="3600"/>
              <a:t>”لکيل آھي،“ ھن انھن کي چيو تہ ”منھنجو گھر عبادت جو گھر سڏبو، پر اوھين ان کي ڌاڙيلن جي جاءِ بڻائي رھيا آھيو.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يروشلم جي مندر ۾ داخل ٿيو. مندر جي اندر ڪيترائي سوداگر ۽ پئسا مٽائڻ وارا هئا.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عيسيٰ پئسو مٽائيندڙن جون ٽيبلون ۽ ڪبوتر وڪڻڻ وارن جون بينچون الٽي ڇڏيون. هن انهن سڀني کي ڪڍي ڇڏيو جيڪي خريد و فروخت ڪندا هئا.</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عيسيٰ ڪاوڙ ۾ چيو تہ ”لکيل آھي تہ ”منھنجو گھر دعاءَ جو گھر سڏبو، پر اوھين ان کي ڌاڙيلن جي اُڇلائي رھيا آھيو.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واپارين کي مندر مان ڪڍي ڇڏيو ۽ مندر ۾ بيمارن کي شفا ڏني.</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d" sz="3600">
                <a:solidFill>
                  <a:schemeClr val="tx1">
                    <a:lumMod val="65000"/>
                    <a:lumOff val="35000"/>
                  </a:schemeClr>
                </a:solidFill>
              </a:rPr>
              <a:t>مندر، چرچ، خدا جي عبادت ڪرڻ ۽ دعا ڪرڻ جي جاء آهي.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عيسيٰ انھيءَ ميڙ تي ڪاوڙيو، جنھن ان کي واپار جي جاءِ بڻائي ڇڏيو.</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تون ڇا لاءِ چرچ آيو آهين؟</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چرچ ۾، توهان کي عبادت ۽ دعا سان خدا سان ملڻ گهرجي.</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چرچ جو مالڪ آهي. يسوع اهو آهي جيڪو چرچ مان اسان جي عبادت ۽ دعا حاصل ڪري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عيسيٰ کيس چيو تہ ”آءٌ جيئرو ٿي اٿڻ ۽ جيئرو آھيان، جيڪو مون تي ايمان آڻيندو سو جيئرو رھندو، جيتوڻيڪ ھو مرندو.</a:t>
            </a:r>
            <a:endParaRPr xmlns:a="http://schemas.openxmlformats.org/drawingml/2006/main" altLang="ko-KR" lang="en-US" sz="3600"/>
          </a:p>
          <a:p>
            <a:pPr xmlns:a="http://schemas.openxmlformats.org/drawingml/2006/main" lvl="0">
              <a:defRPr/>
            </a:pPr>
            <a:r xmlns:a="http://schemas.openxmlformats.org/drawingml/2006/main">
              <a:rPr altLang="ko-KR" lang="sd" sz="3600"/>
              <a:t>۽ جيڪو به جيئرو آهي ۽ مون تي ايمان آڻيندو، اهو ڪڏهن به نه مرندو. ڇا توهان ان ڳالهه تي يقين رکو ٿا؟"</a:t>
            </a:r>
            <a:endParaRPr xmlns:a="http://schemas.openxmlformats.org/drawingml/2006/main" altLang="ko-KR" lang="en-US" sz="3600"/>
          </a:p>
          <a:p>
            <a:pPr xmlns:a="http://schemas.openxmlformats.org/drawingml/2006/main" lvl="0">
              <a:defRPr/>
            </a:pPr>
            <a:r xmlns:a="http://schemas.openxmlformats.org/drawingml/2006/main">
              <a:rPr altLang="ko-KR" lang="sd"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11:</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يسوع ڪنهن کي مندر مان ڪڍي ڇڏيو؟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يهودي</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غير قوم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پادري</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واپاري</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واپاري</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d" sz="3600"/>
              <a:t>”لکيل آھي،“ ھن انھن کي چيو تہ ”منھنجو گھر عبادت جو گھر سڏبو، پر اوھين ان کي ڌاڙيلن جي جاءِ بڻائي رھيا آھيو.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84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پنهنجي شاگردن جا پير ڌوتا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d" sz="3600"/>
              <a:t>ھاڻي جڏھن مان توھان جو پالڻھار ۽ استاد آھيان، توھان جا پير ڌوتا آھيون، توھان کي بہ ھڪ ٻئي جا پير ڌوڻ گھرجي.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پنهنجي شاگردن سان گڏ آخري رات جي ماني ڪئي. يسوع کي خبر هئي ته هي سندس شاگردن سان گڏ آخري کاڌو هو.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يسوع اوچتو ئي حوض ۾ پاڻي کڻي آيو، ۽ هن پنهنجي شاگردن جا پير هڪ هڪ ڪري ڌوئڻ شروع ڪيو.</a:t>
            </a:r>
            <a:r xmlns:a="http://schemas.openxmlformats.org/drawingml/2006/main">
              <a:rPr lang="sd"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جڏھن پطرس جو موڙ آيو تڏھن پطرس چيو تہ ”خداوند اسان جا پير ڇو ڌوئي؟ آءٌ نہ ڌوندس!</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جواب ڏنو. ”جيڪڏهن مان تنهنجا پير نه ڌويان ته تنهنجو ۽ منهنجو ان سان ڪو به واسطو ناهي، تون هاڻي چڱيءَ طرح سمجهي نه سگهندين، پر هڪ ڏينهن تون سمجهي ويندين“.</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"مون مثال قائم ڪرڻ لاءِ توهان جا پير ڌوئي. هاڻي کان، هڪ ٻئي جا پير ڌوئي ۽ هڪ ٻئي جي خدمت ڪندڙ ماڻهو بڻجي وڃو."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d" sz="3600">
                <a:solidFill>
                  <a:schemeClr val="tx1">
                    <a:lumMod val="65000"/>
                    <a:lumOff val="35000"/>
                  </a:schemeClr>
                </a:solidFill>
              </a:rPr>
              <a:t>دنيا ۾ گھٽ ماڻھو اعليٰ ماڻھن جي خدمت ڪن ٿا، پر ان جي برعڪس عيسيٰ پنھنجي شاگردن جا پير ڌوئي ڇڏيا.</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هن جي زندگي اسان لاء.</a:t>
            </a:r>
            <a:r xmlns:a="http://schemas.openxmlformats.org/drawingml/2006/main">
              <a:rPr altLang="en-US" lang="sd" sz="3600">
                <a:solidFill>
                  <a:schemeClr val="tx1">
                    <a:lumMod val="65000"/>
                    <a:lumOff val="35000"/>
                  </a:schemeClr>
                </a:solidFill>
              </a:rPr>
              <a:t> </a:t>
            </a:r>
            <a:r xmlns:a="http://schemas.openxmlformats.org/drawingml/2006/main">
              <a:rPr altLang="ko-KR" lang="sd" sz="3600">
                <a:solidFill>
                  <a:schemeClr val="tx1">
                    <a:lumMod val="65000"/>
                    <a:lumOff val="35000"/>
                  </a:schemeClr>
                </a:solidFill>
              </a:rPr>
              <a:t>جيڪڏھن اسين عيسيٰ جا شاگرد آھيون، تہ اسان کي خوشيءَ سان ھڪ ٻئي جي هيٺينءَ جاءِ تي خدمت ڪرڻ گھرجي، بجاءِ تہ اھو چاھيو تہ اعليٰ مقام تي علاج ڪيو وڃي.</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ھڪڙي ڏينھن عيسيٰ کي خبر پيئي. ”لعزر بيمار آهي. مهرباني ڪري جلدي اچ ۽ هن جو علاج ڪر“.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عيسي</a:t>
            </a:r>
            <a:r xmlns:a="http://schemas.openxmlformats.org/drawingml/2006/main">
              <a:rPr altLang="en-US" lang="sd" sz="3600">
                <a:solidFill>
                  <a:srgbClr val="0070c0"/>
                </a:solidFill>
              </a:rPr>
              <a:t> </a:t>
            </a:r>
            <a:r xmlns:a="http://schemas.openxmlformats.org/drawingml/2006/main">
              <a:rPr altLang="ko-KR" lang="sd" sz="3600">
                <a:solidFill>
                  <a:srgbClr val="0070c0"/>
                </a:solidFill>
              </a:rPr>
              <a:t>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سڀ کان وڌيڪ انسان آهي، پر هو سڀ کان گهٽ جڳهه تي آيو آهي ۽ اسان سڀني جي خدمت ڪرڻ لاء تيار آهي.</a:t>
            </a:r>
            <a:r xmlns:a="http://schemas.openxmlformats.org/drawingml/2006/main">
              <a:rPr altLang="en-US" lang="s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ڪير يسوع کي پنهنجا پير ڌوڻ نه ڏنو؟</a:t>
            </a:r>
            <a:r xmlns:a="http://schemas.openxmlformats.org/drawingml/2006/main">
              <a:rPr altLang="en-US" lang="s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جان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ٿامس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پطرس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يھوداہ اسڪريوتي</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③ </a:t>
            </a:r>
            <a:r xmlns:a="http://schemas.openxmlformats.org/drawingml/2006/main">
              <a:rPr altLang="ko-KR" lang="sd" sz="2800">
                <a:solidFill>
                  <a:srgbClr val="ff0000"/>
                </a:solidFill>
              </a:rPr>
              <a:t>پطرس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d" sz="3600"/>
              <a:t>ھاڻي جڏھن مان توھان جو پالڻھار ۽ استاد آھيان، توھان جا پير ڌوتا آھيون، توھان کي بہ ھڪ ٻئي جا پير ڌوڻ گھرجي.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85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جبل تي دعا ڪري رهيو آهي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ٿورڙو اڳتي هلي، هو منهن ڪري زمين تي ڪري پيو ۽ دعا گهرڻ لڳو، ”منهنجا بابا، جيڪڏهن ٿي سگهي ته اهو پيالو مون کان کسي وڃي، پر جيئن منهنجي مرضي، پر جيئن تون چاهين.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ميٿيو</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رات جي ماني کان پوءِ عيسيٰ پنھنجن شاگردن سان گڏ گٿسمني نالي ھڪڙي جاءِ ڏانھن ويو.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عيسيٰ شاگردن کي چيو تہ ”منھنجو روح موت جي حد تائين غم سان ڀريل آھي. هتي رهو ۽ مون سان گڏ ڏسندا رهو.</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 ”منهنجا بابا، جيڪڏهن اهو ٿي سگهي ته اهو پيالو مون کان کسي وڃي، پر جيئن مان چاهيندس، پر جيئن تون چاهين. يسوع دل سان دعا ڪئي. پر شاگرد اوندهه ۾ پئجي ويا.</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عيسيٰ پنھنجن شاگردن کي جاڳائيندي چيو تہ ”ڇا اوھين مون سان ھڪ ڪلاڪ تائين جاڳندا رھيا نہ؟ ڏس. هتي منهنجو دغاباز مون کي گرفتار ڪرڻ آيو آهي.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آخر ۾، يسوع انهن ماڻهن جي پٺيان لڳو جيڪي هن کي پڪڙڻ لاء آيا هئا. اهو اسان جي گناهن جي صليب تي ادا ڪرڻ لاءِ مرڻو هو جيئن خدا چاهي.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پر عيسيٰ جي اچڻ کان اڳ، ھو مري ويو.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d" altLang="ko-KR" sz="3600">
                <a:solidFill>
                  <a:schemeClr val="tx1">
                    <a:lumMod val="65000"/>
                    <a:lumOff val="35000"/>
                  </a:schemeClr>
                </a:solidFill>
              </a:rPr>
              <a:t>صليب تي اسان جي گناهن جي قيمت ادا ڪرڻ لاءِ يسوع لاءِ مرڻ ڏکوئيندڙ هو، پر هو مڪمل فرمانبردار هو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ڇاڪاڻ ته اها خدا جي مرضي هئي.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اسان کي پهرين اميد رکڻ گهرجي ته خدا جي مرضي پوري ٿيندي بلڪه منهنجي زندگي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عيسي</a:t>
            </a:r>
            <a:r xmlns:a="http://schemas.openxmlformats.org/drawingml/2006/main">
              <a:rPr lang="sd" altLang="en-US" sz="3600">
                <a:solidFill>
                  <a:srgbClr val="0070c0"/>
                </a:solidFill>
              </a:rPr>
              <a:t> </a:t>
            </a:r>
            <a:r xmlns:a="http://schemas.openxmlformats.org/drawingml/2006/main">
              <a:rPr lang="sd" altLang="ko-KR" sz="3600">
                <a:solidFill>
                  <a:srgbClr val="0070c0"/>
                </a:solidFill>
              </a:rPr>
              <a:t>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هن ملڪ ۾ بي گناهه آهي ڇاڪاڻ ته هو مڪمل طور تي خدا جي رضا جي پيروي ڪري ٿو.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گرفتار ٿيڻ کان اڳ عيسيٰ ڪٿي دعا ڪئي؟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يروشلم جي مندر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گٿسمني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مارڪ جو اپر ڪمرو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ڍنڍ گليلي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② </a:t>
            </a:r>
            <a:r xmlns:a="http://schemas.openxmlformats.org/drawingml/2006/main">
              <a:rPr lang="sd" altLang="ko-KR" sz="2800">
                <a:solidFill>
                  <a:srgbClr val="ff0000"/>
                </a:solidFill>
              </a:rPr>
              <a:t>گٿسمني</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ٿورڙو اڳتي هلي، هو منهن ڪري زمين تي ڪري پيو ۽ دعا گهرڻ لڳو، ”منهنجا بابا، جيڪڏهن ٿي سگهي ته اهو پيالو مون کان کسي وڃي، پر جيئن منهنجي مرضي، پر جيئن تون چاهين.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ميٿيو</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86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صليب تي مري ويو.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عيسيٰ وڏي آواز سان سڏ ڪيو تہ ”اي بابا، آءٌ پنھنجو روح تنھنجي ھٿن ۾ سونپيان ٿو. ائين چئي هن آخري ساهه کنيو.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23:</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يسوع، رومن سپاهين پاران قبضو ڪيو ويو، هن جي مٿي ۾ ڪنڊن جو تاج پائڻ، ٺٺوليون ڪيو ويو، صليب کڻي ويو ۽ ٽڪريء تي قتل ڪيو ويو.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پوءِ عيسيٰ کي ٻن ڏوھارين سميت صليب تي چاڙھيو ويو. ماڻهو بيٺا ڏسندا رهيا، ۽ حڪمران به مٿس طنز ڪندا رهيا.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"بابا، انهن کي معاف ڪر، ڇو ته اهي نٿا ڄاڻن ته اهي ڇا ڪري رهيا آهن." عيسيٰ انھن لاءِ دعا ڪئي جن کيس ماريو.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چيو، "اهو ختم ٿي ويو آهي!" ۽ ھن پنھنجو مٿو جھڪيو ۽ پنھنجي روح کي ڇڏي ڏنو.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sd" sz="2800">
                <a:solidFill>
                  <a:schemeClr val="tx1">
                    <a:lumMod val="65000"/>
                    <a:lumOff val="35000"/>
                  </a:schemeClr>
                </a:solidFill>
              </a:rPr>
              <a:t>لعزر جي ڀيڻ يسوع کي چيو، جيڪو دير سان آيو هو، "عيسي، جيڪڏهن تون هتي هجي ها، منهنجو ڀاء نه مري ها."</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ان وقت مندر جو پردو مٿي کان هيٺ تائين ڦاٽي پيو. زمين لڪي وئي ۽ پٿر ڦاٽي پيا. جڏھن سپاهين جن عيسيٰ کي صليب تي چاڙھيو ھو، تڏھن اھي ڏاڍا ڊڄي ويا ۽ چوڻ لڳا تہ ”بيشڪ اھو خدا جو فرزند ھو!</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d" altLang="ko-KR" sz="3600">
                <a:solidFill>
                  <a:schemeClr val="tx1">
                    <a:lumMod val="65000"/>
                    <a:lumOff val="35000"/>
                  </a:schemeClr>
                </a:solidFill>
              </a:rPr>
              <a:t>بي گناهه يسوع اسان جي طرفان ڏک برداشت ڪيو ۽ مري ويو، ۽ اسان جي گناهن جي قيمت ادا ڪئي.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تنهن ڪري، اسان کي پنهنجي لاء ادا ڪرڻ جي ضرورت ناهي.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اسان کي بچايو ويو عيسى جي مهرباني.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اسان کي اهو هڪ لمحو به نه وسارڻ گهرجي.</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نجات ڏيندڙ آهي جنهن اسان کي صليب تي اسان جي گناهن جي لاءِ مرڻ سان بچايو.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ڪنهن سان صليب تي چاڙهيو ويو هو؟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شاگرد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عورتون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پادري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مجرم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مجرم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عيسيٰ وڏي آواز سان سڏ ڪيو تہ ”اي بابا، آءٌ پنھنجو روح تنھنجي ھٿن ۾ سونپيان ٿو. ائين چئي هن آخري ساهه کنيو.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لوڪ</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23:</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87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خالي قبر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ان تي هوءَ پوئتي موٽيو ۽ يسوع کي اتي بيٺل ڏٺو، پر هن کي خبر نه پئي ته اهو ئي يسوع هو.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جان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20:</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مريم مگدليني مئل عيسيٰ کي ڏسڻ لاءِ قبر تي وئي. پر، قبر جو پٿر دروازو کليل هو.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قبر ۾ يسوع جو ڪو به لاش نه هو. مريم سوچيو ته ڪنهن يسوع جي لاش کي چوري ڪيو آهي.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فرشتو ظاهر ٿيو ۽ پڇيو. ”ڇو ٿو روئين؟ مريم وراڻيو تہ ”ڪنھن عيسيٰ جو لاش چوري ڪيو آھي.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يسوع چيو، "قبر جي پٿر جي دروازي کي هٽائي ڇڏيو." عيسيٰ حڪم ڏنو تہ ”ٻاھر اچ، لعزر.</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 جڏھن ھوءَ ڦري، اتي عيسيٰ ھو، جيڪو جيئرو موٽي آيو. پر مريم يسوع کي نه سڃاتو. هن اهو نه سوچيو ته عيسى ٻيهر جيئرو اچي.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”مريم...“ رڳو جڏھن عيسيٰ سڏ ڪيو، مريم کيس سڃاڻي ورتو. ”خداوند، تون واقعي وري جيئرو ٿي آيو آهين.“ يسوع پنهنجي مرڻ کان ٽن ڏينهن بعد جيئرو ٿي اٿيو.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sd" altLang="ko-KR" sz="3300">
                <a:solidFill>
                  <a:schemeClr val="tx1">
                    <a:lumMod val="65000"/>
                    <a:lumOff val="35000"/>
                  </a:schemeClr>
                </a:solidFill>
              </a:rPr>
              <a:t>دنيا ۾ ڪو به مري نه آهي</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d" altLang="ko-KR" sz="3300">
                <a:solidFill>
                  <a:schemeClr val="tx1">
                    <a:lumMod val="65000"/>
                    <a:lumOff val="35000"/>
                  </a:schemeClr>
                </a:solidFill>
              </a:rPr>
              <a:t>۽ ٻيهر زنده.</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d" altLang="ko-KR" sz="3300">
                <a:solidFill>
                  <a:schemeClr val="tx1">
                    <a:lumMod val="65000"/>
                    <a:lumOff val="35000"/>
                  </a:schemeClr>
                </a:solidFill>
              </a:rPr>
              <a:t>پر رڳو ھڪڙو ئي آھي، عيسى، جيڪو موت مان جيئرو ڪيو ويو، اڃا تائين جيئرو آھي.</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d" altLang="ko-KR" sz="3300">
                <a:solidFill>
                  <a:schemeClr val="tx1">
                    <a:lumMod val="65000"/>
                    <a:lumOff val="35000"/>
                  </a:schemeClr>
                </a:solidFill>
              </a:rPr>
              <a:t>بائبل چوي ٿو ته جيڪي يسوع تي ايمان آڻيندا آهن اهي به زندگي ڏانهن واپس اچن ٿا</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d" altLang="ko-KR" sz="3300">
                <a:solidFill>
                  <a:schemeClr val="tx1">
                    <a:lumMod val="65000"/>
                    <a:lumOff val="35000"/>
                  </a:schemeClr>
                </a:solidFill>
              </a:rPr>
              <a:t>يسوع وانگر.</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d" altLang="ko-KR" sz="3300">
                <a:solidFill>
                  <a:schemeClr val="tx1">
                    <a:lumMod val="65000"/>
                    <a:lumOff val="35000"/>
                  </a:schemeClr>
                </a:solidFill>
              </a:rPr>
              <a:t>تنهنڪري اسان کي پنهنجي اميد نه وڃائڻ گهرجي</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d" altLang="ko-KR" sz="3300">
                <a:solidFill>
                  <a:schemeClr val="tx1">
                    <a:lumMod val="65000"/>
                    <a:lumOff val="35000"/>
                  </a:schemeClr>
                </a:solidFill>
              </a:rPr>
              <a:t>دائمي زندگي لاء.</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فتح جو رب آهي جيڪو موت تي غالب ٿيو ۽ ٻيهر جيئرو آيو.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مريم ڇا سوچيو جڏهن هن ڏٺو ته قبر ۾ يسوع ناهي؟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يسوع کي جيئرو ڪيو ويو آهي!</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هي يسوع جي قبر ناهي!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ڪنھن ماڻھوءَ عيسيٰ جو لاش چوري ڪيو!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شاگردن عيسيٰ جو لاش خريد ڪيو!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③ </a:t>
            </a:r>
            <a:r xmlns:a="http://schemas.openxmlformats.org/drawingml/2006/main">
              <a:rPr lang="sd" altLang="ko-KR" sz="2800">
                <a:solidFill>
                  <a:srgbClr val="ff0000"/>
                </a:solidFill>
              </a:rPr>
              <a:t>ڪنھن ماڻھوءَ عيسيٰ جو لاش چوري ڪيو!</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ان تي هوءَ پوئتي موٽيو ۽ يسوع کي اتي بيٺل ڏٺو، پر هن کي خبر نه پئي ته اهو ئي يسوع هو.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جان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20:</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88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جيڪو آسمان ڏانهن ويو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اھو چوڻ کان پوءِ، ھو انھن جي اکين اڳيان کنيو ويو، ۽ ھڪڙي ڪڪر کيس انھن جي نظرن کان لڪائي ڇڏيو.</a:t>
            </a:r>
            <a:r xmlns:a="http://schemas.openxmlformats.org/drawingml/2006/main">
              <a:rPr lang="sd"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شاگرد، جن کي خبر نه هئي ته عيسى وري جيئرو ڪيو ويو آهي، خوف ۽ مايوسي سان پڪڙيو ويو.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جيئرو ٿي اٿيو، عيسيٰ آيو ۽ انھن جي وچ ۾ بيٺو، انھن کي پنھنجو ھٿ ۽ پاسو ڏيکاريائين ۽ چيائين تہ ”شڪ ڪرڻ ڇڏي ڏيو ۽ ايمان آڻيو.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sd" sz="2800">
                <a:solidFill>
                  <a:schemeClr val="tx1">
                    <a:lumMod val="65000"/>
                    <a:lumOff val="35000"/>
                  </a:schemeClr>
                </a:solidFill>
              </a:rPr>
              <a:t>پوء حيرت انگيز طور تي، سندس موت کان ٽي ڏينهن پوء، لعزر ٻاهر نڪري ويو. اهو ڏسي ماڻهو خوش ٿيا ۽ خدا جي واکاڻ ڪرڻ لڳا.</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پوء، يسوع چيو ته هو پنهنجي پيء، خدا ڏانهن واپس ويندي ۽ واعدو ڪيو ته هو پاڪ روح موڪليندو.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 يسوع پنهنجي شاگردن کي حڪم ڏنو ته هو دنيا جي پڇاڙيء تائين هن ڏانهن گواهي ڏين، خوشخبري جي تبليغ ڪن ۽ ڪلام سيکاري.</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هن زمين تي سڀئي مشن مڪمل ڪرڻ کان پوء، عيسى پنهنجي شاگردن جي سامهون آسمان ڏانهن ويو. ۽ هن اسان سان واعدو ڪيو ته هو هڪ ڏينهن هن ملڪ ۾ واپس ايندو.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sd" altLang="ko-KR" sz="3600">
                <a:solidFill>
                  <a:schemeClr val="tx1">
                    <a:lumMod val="65000"/>
                    <a:lumOff val="35000"/>
                  </a:schemeClr>
                </a:solidFill>
              </a:rPr>
              <a:t>يسوع پنهنجي شاگردن کي حڪم ڏنو ته هو آسمان ڏانهن چڙهڻ کان اڳ زمين جي پڇاڙيء تائين خوشخبري جي تبليغ ڪن.</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چرچ يسوع جي شاگردن جو هڪ گروپ آهي.</a:t>
            </a:r>
            <a:r xmlns:a="http://schemas.openxmlformats.org/drawingml/2006/main">
              <a:rPr lang="sd" altLang="en-US" sz="3600">
                <a:solidFill>
                  <a:schemeClr val="tx1">
                    <a:lumMod val="65000"/>
                    <a:lumOff val="35000"/>
                  </a:schemeClr>
                </a:solidFill>
              </a:rPr>
              <a:t> </a:t>
            </a:r>
            <a:r xmlns:a="http://schemas.openxmlformats.org/drawingml/2006/main">
              <a:rPr lang="sd" altLang="ko-KR" sz="3600">
                <a:solidFill>
                  <a:schemeClr val="tx1">
                    <a:lumMod val="65000"/>
                    <a:lumOff val="35000"/>
                  </a:schemeClr>
                </a:solidFill>
              </a:rPr>
              <a:t>جيئن ته يسوع جي شاگرد، اسان کي هر جاء تي خوشخبري جي تبليغ ڪرڻ گهرجي. ۽ اسان کي يسوع جا شاھد ٿيڻو پوندو.</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اڃا جيئرو آهي، خدا جي ساڄي پاسي تي ويٺو آهي، ۽ هو زمين تي واپس ايندو جيئن واعدو ڪيو ويو.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وري جيئرو ٿيل يسوع پنهنجي شاگردن کي ڇا ڏيکاريو؟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هٿن ۽ پيرن تي ناخن جا نشان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مٿي تي ڪنڊن جا نشان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پٺيءَ تي چابن جا نشان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منهن تي زخم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① </a:t>
            </a:r>
            <a:r xmlns:a="http://schemas.openxmlformats.org/drawingml/2006/main">
              <a:rPr lang="sd" altLang="ko-KR" sz="2800">
                <a:solidFill>
                  <a:srgbClr val="ff0000"/>
                </a:solidFill>
              </a:rPr>
              <a:t>هٿن ۽ پيرن تي ناخن جا نشان</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اھو چوڻ کان پوءِ، ھو انھن جي اکين اڳيان کنيو ويو، ۽ ھڪڙي ڪڪر کيس انھن جي نظرن کان لڪائي ڇڏيو.</a:t>
            </a:r>
            <a:r xmlns:a="http://schemas.openxmlformats.org/drawingml/2006/main">
              <a:rPr lang="sd"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89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روح القدس آيو آهي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اھي سڀيئي پاڪ روح سان ڀرجي ويا ۽ ٻين ٻولين ۾ ڳالھائڻ لڳا جيئن روح انھن کي چالو ڪيو.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شاگرد يروشلم ۾ هئا جيئن يسوع چيو. جڏهن پينتيڪوست جو ڏينهن آيو، اهي سڀ هڪ جاء تي گڏ هئا.</a:t>
            </a:r>
            <a:r xmlns:a="http://schemas.openxmlformats.org/drawingml/2006/main">
              <a:rPr lang="s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يسوع لعزر کي جيئرو ڪيو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هن جي لفظ سان.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کي ڪنهن ڏينهن مرڻو آهي، پر اسان کي وري جيئرو ڪيو ويندو ڇاڪاڻ ته اسان عيسى تي ايمان آڻيون ٿا.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توهان کي هڪ مسيحي هجڻ گهرجي جيڪو جيئرو ٿيڻ جي اميد سان رهندو آهي.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اوچتو هڪ زوردار هوائن جو آواز آيو ۽ سڄي گهر کي ڀرجي ويو جتي اهي ويٺا هئا.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 پوءِ ھر ھڪ ماڻھوءَ جي مٿي تي باھ جي زبان ھئي، ۽ پوءِ اھي سڀيئي پاڪ روح سان ڀرجي ويا ۽ ٻين ٻولين ۾ ڳالھائڻ لڳا.</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جڏھن سڀيئي حيران ٿي ويا، پطرس انھن کي عيسيٰ ۽ خوشخبريءَ جي تبليغ ڪرڻ لڳو.</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ماڻهن خوشخبري ٻڌي، توبه ڪئي ۽ بپتسما ڏني. ان ڏينهن تي 3,000 کان وڌيڪ ماڻهن بپتسما ڏني هئي.</a:t>
            </a:r>
            <a:r xmlns:a="http://schemas.openxmlformats.org/drawingml/2006/main">
              <a:rPr lang="s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يسوع پنهنجي شاگردن ڏانهن پاڪ روح موڪليو.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پاڪ روح پطرس کي خوشخبري جي تبليغ ڪرڻ جي حڪمت ۽ طاقت ڏني.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پاڪ روح سڀني جي دلين ۾ آهي جيڪي عيسى تي ايمان آڻين ٿا.</a:t>
            </a:r>
            <a:r xmlns:a="http://schemas.openxmlformats.org/drawingml/2006/main">
              <a:rPr lang="sd" altLang="en-US" sz="3200">
                <a:solidFill>
                  <a:schemeClr val="tx1">
                    <a:lumMod val="65000"/>
                    <a:lumOff val="35000"/>
                  </a:schemeClr>
                </a:solidFill>
              </a:rPr>
              <a:t> </a:t>
            </a:r>
            <a:r xmlns:a="http://schemas.openxmlformats.org/drawingml/2006/main">
              <a:rPr lang="sd" altLang="ko-KR" sz="3200">
                <a:solidFill>
                  <a:schemeClr val="tx1">
                    <a:lumMod val="65000"/>
                    <a:lumOff val="35000"/>
                  </a:schemeClr>
                </a:solidFill>
              </a:rPr>
              <a:t>اهو نه وساريو ته پاڪ روح اهو آهي جيڪو اسان کي ڏاهپ ۽ همت ڏئي ٿو خوشخبري جي تبليغ ڪرڻ لاءِ، جيئن هن پطرس کي حڪمت ۽ طاقت ڏني.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پاڪ روح موڪلي ٿو انهن سڀني ڏانهن جيڪي هن تي ايمان آڻين ٿا اسان جي مدد ڪرڻ لاءِ.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انهن ڇا ٻڌو جڏهن روح القدس آيو؟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صور جو آواز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گجگوڙ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زوردار واءُ جو وهڻ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نماز جو آواز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③ </a:t>
            </a:r>
            <a:r xmlns:a="http://schemas.openxmlformats.org/drawingml/2006/main">
              <a:rPr lang="sd" altLang="ko-KR" sz="2800">
                <a:solidFill>
                  <a:srgbClr val="ff0000"/>
                </a:solidFill>
              </a:rPr>
              <a:t>زوردار واءُ جو وهڻ</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اھي سڀيئي پاڪ روح سان ڀرجي ويا ۽ ٻين ٻولين ۾ ڳالھائڻ لڳا جيئن روح انھن کي چالو ڪيو.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90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فلپ ايٿوپين کي انجيل ٻڌايو</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پوءِ فلپس پاڪ ڪلام جي انھيءَ ئي اقتباس سان شروع ڪيو ۽ کيس عيسيٰ بابت خوشخبري ٻڌائي.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8:</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d" sz="4000"/>
              <a:t>ڇالاءِ⁠جو منھنجو ھي پٽ مري ويو ھو ۽ وري جيئرو ٿيو آھي. هو گم ٿي ويو هو ۽ مليو آهي.' تنهنڪري اهي جشن ڪرڻ لڳا.</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زندگي جو مالڪ آهي جيڪو مئل کي واپس آڻيندو آهي.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ھڪڙي ڏينھن خداوند جي ھڪڙي ملائڪ فلپس کي چيو، جيڪو عيسيٰ تي ايمان آڻيندو ھو، ”ڏکڻ ڏانھن روڊ ڏانھن وڃو- ريگستان جي رستي.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sd" altLang="ko-KR" sz="3100">
                <a:solidFill>
                  <a:schemeClr val="tx1">
                    <a:lumMod val="65000"/>
                    <a:lumOff val="35000"/>
                  </a:schemeClr>
                </a:solidFill>
              </a:rPr>
              <a:t>ھو ڏاکڻي ريگستان ڏانھن ھلڻ لڳو جيئن ملائڪ چيو. هو حيران ٿي ويو ته ملائڪ هن کي ڇو موڪليو آهي </a:t>
            </a:r>
            <a:r xmlns:a="http://schemas.openxmlformats.org/drawingml/2006/main">
              <a:rPr lang="sd"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اُن وقت ايٿوپيا جي ملڪ لاءِ پئسي جو انچارج عياشيءَ ويگن تي ويٺو ھو، جيڪو يسعياہ نبيءَ جا لکيل ڪتاب پڙھي رھيا ھئا. فلپ ويجهو اچي پڇيو. ”ڇا تون سمجهين ٿو جيڪو تون پڙهي رهيو آهين؟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”مان ان کي ڪيئن سمجهي سگهان ٿو،“ هن چيو، ”جيستائين ڪو مون کي ان جي وضاحت نه ڪري؟ فلپس صحيفن جي انھيءَ ئي اقتباس سان شروع ڪيو ۽ کيس عيسيٰ بابت خوشخبري ٻڌائي.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ايٿوپيائي يسوع کي حاصل ڪرڻ کان پوء، هو خوشيء سان پنهنجي ملڪ ڏانهن موٽيو. فلپ روح القدس جو شڪريو ادا ڪيو ته هن کي اتي رهڻ لاء.</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فلپ مڪمل طور تي سمجهي نه سگهيو پر روح القدس جي حڪم جي فرمانبرداري ڪئي. تنهن ڪري هو ايٿوپين کي خوشخبري جي تبليغ ڪري سگهي ٿو.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ڪڏهن ڪڏهن اسان اهڙي صورتحال ۾ آهيون جنهن کي اسان سمجهي نٿا سگهون.</a:t>
            </a:r>
            <a:r xmlns:a="http://schemas.openxmlformats.org/drawingml/2006/main">
              <a:rPr lang="sd" altLang="en-US" sz="3200">
                <a:solidFill>
                  <a:schemeClr val="tx1">
                    <a:lumMod val="65000"/>
                    <a:lumOff val="35000"/>
                  </a:schemeClr>
                </a:solidFill>
              </a:rPr>
              <a:t> </a:t>
            </a:r>
            <a:r xmlns:a="http://schemas.openxmlformats.org/drawingml/2006/main">
              <a:rPr lang="sd" altLang="ko-KR" sz="3200">
                <a:solidFill>
                  <a:schemeClr val="tx1">
                    <a:lumMod val="65000"/>
                    <a:lumOff val="35000"/>
                  </a:schemeClr>
                </a:solidFill>
              </a:rPr>
              <a:t>پر جيڪڏھن توھان خدا تي ڀروسو ڪريو ۽ ان وقت پاڪ روح ۾ سندس فرمانبرداري ڪريو، توھان پڻ ايماندار ماڻھو ٿي سگھو ٿا.</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جيڪو خوشخبري ٻڌائي ٿو.</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اهو آهي جيڪو رشتي جي اڳواڻي ڪري ٿو جنهن سان اسان کي ملڻ گهرجي.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فلپ انچارج سان ملاقات لاءِ ايٿوپيا جي عيوض ڪهڙي هئي؟</a:t>
            </a:r>
            <a:r xmlns:a="http://schemas.openxmlformats.org/drawingml/2006/main">
              <a:rPr lang="s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هو فوج جو انچارج هو.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هو پنهنجي ملڪ جو پکا هو.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هن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هو</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چارج</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جو</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سندس</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ملڪ جي</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پئسا.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هن ملڪ جي پوڄا کي سنڀاليو.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③ </a:t>
            </a:r>
            <a:r xmlns:a="http://schemas.openxmlformats.org/drawingml/2006/main">
              <a:rPr lang="sd" altLang="ko-KR" sz="2800">
                <a:solidFill>
                  <a:srgbClr val="ff0000"/>
                </a:solidFill>
              </a:rPr>
              <a:t>هو پنهنجي ملڪ جي پئسن جو انچارج هو.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پوءِ فلپس پاڪ ڪلام جي انھيءَ ئي اقتباس سان شروع ڪيو ۽ کيس عيسيٰ بابت خوشخبري ٻڌائي.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8:</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91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شائول عيسيٰ سان ملي ٿو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ڪيترا ڏينهن گذري ويا آهن جڏهن لعزر مري ويو ته عيسى آيو؟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هڪ ڏينهن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ٻه ڏينهن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ٽي ڏينهن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چار ڏينهن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③ </a:t>
            </a:r>
            <a:r xmlns:a="http://schemas.openxmlformats.org/drawingml/2006/main">
              <a:rPr altLang="ko-KR" lang="sd" sz="2800">
                <a:solidFill>
                  <a:srgbClr val="ff0000"/>
                </a:solidFill>
              </a:rPr>
              <a:t>ٽي ڏينهن</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d" altLang="ko-KR" sz="3600"/>
              <a:t>ھو زمين تي ڪري پيو ۽ ھڪڙو آواز ٻڌو جنھن کيس چيو تہ ”شائول، شائول، تون مون کي ڇو ٿو ستاين؟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شائول نالي ھڪڙو ماڻھو ھو، جيڪو انھن کان نفرت ڪندو ھو، جيڪي عيسيٰ تي ايمان آڻيندا ھئا، ۽ ھو ڪليسيا کان نفرت ڪندو ھو.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شائول کي عيسيٰ کان ايتري نفرت ھئي جو ھو دمشق ڏانھن ويو ته عيسائين کي گرفتار ڪري.</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جيئن هو پنهنجي سفر ۾ دمشق جي ويجهو پهتو ته اوچتو آسمان مان هڪ روشني سندس چوڌاري چمڪي ٿي. ھن ھڪ آواز ٻڌو، ”ساؤل، شائول، تون مون کي ڇو ٿو ستاين؟</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”تون ڪير آهين، رب؟“ شائول پڇيو. ”آءٌ عيسيٰ آهيان، جنهن کي تون ستائي رهيو آهين. شائول حيران ٿي ويو ته عيسى جيئرو آهي. هن سوچيو ته عيسى مري ويو آهي.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شائول، جيڪو عيسيٰ سان مليو، ھڪڙو نئون ماڻھو بڻجي ويو. تنھنڪري ھو پولس رسول ٿيو، جنھن سخت محنت ڪئي غير قومن کي خوشخبري ٻڌائڻ، ۽ ڪيترائي بائبل ڪتاب لکيا.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شائول ھڪڙو ماڻھو ھو جنھن چرچ کي ايذايو، پر خدا کيس ھڪڙو رسول سڏيو.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شائول، جيڪو عيسيٰ سان مليو، اڳي کان بلڪل مختلف زندگي گذاريندو ھو.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توهان ڪهڙيون تبديليون ڪيون آهن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جڏھن کان توھان عيسيٰ سان مليا آھيو؟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جيڪي يسوع سان ملن ٿا انهن کي اڳي کان مختلف زندگي گذارڻ گهرجي.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اهو آهي جيڪو ساؤل وانگر بڇڙن ماڻهن کي معاف ڪري ٿو ۽ انهن کي سڏي ٿو ۽ انهن کي ڪارڪنن جي طور تي مقرر ڪري ٿو.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شائول ڇو دمشق ڏانھن ويو؟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عيسائين کي گرفتار ڪرڻ.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سفر ڪرڻ.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عبادت ڪرڻ.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خوشخبري جي تبليغ ڪرڻ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① </a:t>
            </a:r>
            <a:r xmlns:a="http://schemas.openxmlformats.org/drawingml/2006/main">
              <a:rPr lang="sd" altLang="ko-KR" sz="2800">
                <a:solidFill>
                  <a:srgbClr val="ff0000"/>
                </a:solidFill>
              </a:rPr>
              <a:t>عيسائين کي گرفتار ڪرڻ.</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d" altLang="ko-KR" sz="3600"/>
              <a:t>ھو زمين تي ڪري پيو ۽ ھڪڙو آواز ٻڌو جنھن کيس چيو تہ ”شائول، شائول، تون مون کي ڇو ٿو ستاين؟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عيسيٰ کيس چيو تہ ”آءٌ جيئرو ٿي اٿڻ ۽ جيئرو آھيان، جيڪو مون تي ايمان آڻيندو سو جيئرو رھندو، جيتوڻيڪ ھو مرندو.</a:t>
            </a:r>
            <a:endParaRPr xmlns:a="http://schemas.openxmlformats.org/drawingml/2006/main" altLang="ko-KR" lang="en-US" sz="3600"/>
          </a:p>
          <a:p>
            <a:pPr xmlns:a="http://schemas.openxmlformats.org/drawingml/2006/main" lvl="0">
              <a:defRPr/>
            </a:pPr>
            <a:r xmlns:a="http://schemas.openxmlformats.org/drawingml/2006/main">
              <a:rPr altLang="ko-KR" lang="sd" sz="3600"/>
              <a:t>۽ جيڪو به جيئرو آهي ۽ مون تي ايمان آڻيندو، اهو ڪڏهن به نه مرندو. ڇا توهان ان ڳالهه تي يقين رکو ٿا؟"</a:t>
            </a:r>
            <a:endParaRPr xmlns:a="http://schemas.openxmlformats.org/drawingml/2006/main" altLang="ko-KR" lang="en-US" sz="3600"/>
          </a:p>
          <a:p>
            <a:pPr xmlns:a="http://schemas.openxmlformats.org/drawingml/2006/main" lvl="0">
              <a:defRPr/>
            </a:pPr>
            <a:r xmlns:a="http://schemas.openxmlformats.org/drawingml/2006/main">
              <a:rPr altLang="ko-KR" lang="sd"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جان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11:</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92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پولس جو سٺو دوست، برنباس.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پر برنباس کيس وٺي رسولن وٽ وٺي آيو. ھن انھن کي ٻڌايو تہ ڪيئن شائول پنھنجي سفر ۾ خداوند کي ڏٺو ھو ۽ خداوند ساڻس ڳالھايو ھو ۽ ڪيئن دمشق ۾ عيسيٰ جي نالي تي بي خوفيءَ سان تبليغ ڪئي ھئي.</a:t>
            </a:r>
            <a:r xmlns:a="http://schemas.openxmlformats.org/drawingml/2006/main">
              <a:rPr lang="sd"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پولس يسوع سان ملڻ کان پوء، هن عيسى جي شاگردن سان ملڻ چاهيو.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پر عيسيٰ جا شاگرد پولس کان ڊڄي ويا. ڇالاءِ⁠جو انھن کي خبر نہ ھئي تہ پولس جي عيسيٰ سان ملڻ کان پوءِ، ھو عيسيٰ کي مڃيندڙ بڻجي ويو.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برنباس پولس جي مدد ڪئي. "هو واقعي يسوع سان مليو ۽ مڪمل طور تي تبديل ٿي ويو!"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”مون پولس کي دمشق ۾ تبليغ ڪندي ڏٺو آهي، جتي هو عيسائين کي گرفتار ڪرڻ لاءِ ويو هو! شاگرد پولس سان آساني سان دوست ٿي ويا.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ان کان پوء، برنباس ۽ پولس سٺا دوست بڻجي ويا ۽ سڄي دنيا ۾ گڏ خوشخبري جي تبليغ ڪرڻ لاء سفر ڪيو.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پولس، جيڪو چرچ کي ايذايو، عيسي سان مليو ۽ ھڪڙو نئون ماڻھو بڻجي ويو، پر ماڻھن مٿس ايمان نہ آندو.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پر خدا برنباس کي تيار ڪيو ۽ کيس بڻايو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پال لاءِ سٺو ساٿي ڪم ڪندڙ.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پولس ۽ برنباس وانگر، اسان کي ايمان جا سٺا دوست هجڻ گهرجي ۽ هڪ ٻئي جي مدد ڪرڻ گهرجي.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اسان کي هڪ دوست موڪلي ٿو جيڪو اسان جي مدد ڪري سگهي ٿو جڏهن اسان مصيبت ۾ آهيون.</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ڪير پولس جي مدد ڪئي ۽ دوست بڻجي ويو جڏهن هو مصيبت ۾ هو؟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پيٽر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جان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برنباس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فلپ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③ </a:t>
            </a:r>
            <a:r xmlns:a="http://schemas.openxmlformats.org/drawingml/2006/main">
              <a:rPr lang="sd" altLang="ko-KR" sz="2800">
                <a:solidFill>
                  <a:srgbClr val="ff0000"/>
                </a:solidFill>
              </a:rPr>
              <a:t>برنباس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74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جي تبديلي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پر برنباس کيس وٺي رسولن وٽ وٺي آيو. ھن انھن کي ٻڌايو تہ ڪيئن شائول پنھنجي سفر ۾ خداوند کي ڏٺو ھو ۽ خداوند ساڻس ڳالھايو ھو ۽ ڪيئن دمشق ۾ عيسيٰ جي نالي تي بي خوفيءَ سان تبليغ ڪئي ھئي.</a:t>
            </a:r>
            <a:r xmlns:a="http://schemas.openxmlformats.org/drawingml/2006/main">
              <a:rPr lang="sd"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93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Dorcas، جيڪو زندگي ۾ واپس آيو آهي.</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پطرس انھن سڀني کي ڪمري مان ٻاھر موڪليو. پوءِ گوڏن ڀر ڪري دعا گهريائين. هن مئل عورت ڏانهن رخ ڪندي چيو، ”تبيتا، اٿ. هن اکيون کوليون، ۽ پطرس کي ڏسي هوءَ اٿي ويٺي.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ڊورڪاس نالي هڪ شاگرد هو، جيڪو هميشه نيڪي ڪندو هو ۽ غريبن جي مدد ڪندو هو.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ان دوران هوءَ بيمار ٿي پئي ۽ مري وئي. سندس پاڙيسري ڏاڍا غمگين ٿيا ۽ پطرس کي واپس وٺي آيا.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جڏھن پطرس پھتو، تڏھن ھر ڪنھن ماڻھوءَ جن کي ھن جي مدد ڪئي ھئي، روئي رھي ھئي، ۽ اھي ڪپڙا ڏيکاريندي، جيڪي کيس تحفي طور مليا ھئا.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پطرس انھن سڀني کي ڪمري مان ٻاھر موڪليو. پوءِ گوڏن ڀر ڪري دعا گهريائين.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”ڊورڪاس، اٿ!“، پطرس چيو. هوءَ اکيون کولي، پطرس کي ڏسي اٿي بيٺي. اھو ڏسي سڀ ماڻھو خوش ٿيا ۽ انھيءَ ڳوٺ ۾ گھڻن ماڻھن عيسيٰ تي ايمان آندو.</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پطرس يسوع جو شاگرد هو، ۽ هو اهو ڪرڻ جي قابل هو جيڪو يسوع ڪيو هو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جڏهن هو هن ڌرتيءَ تي هو.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000">
                <a:solidFill>
                  <a:schemeClr val="tx1">
                    <a:lumMod val="65000"/>
                    <a:lumOff val="35000"/>
                  </a:schemeClr>
                </a:solidFill>
              </a:rPr>
              <a:t>يسوع پنهنجي شاگردن کي چيو ته اهي ساڳيو ڪم ڪندا جيڪي هن ڪيو.</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d" altLang="ko-KR" sz="3000">
                <a:solidFill>
                  <a:schemeClr val="tx1">
                    <a:lumMod val="65000"/>
                    <a:lumOff val="35000"/>
                  </a:schemeClr>
                </a:solidFill>
              </a:rPr>
              <a:t>اسان عيسى جا شاگرد آهيون.</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d" altLang="ko-KR" sz="3000">
                <a:solidFill>
                  <a:schemeClr val="tx1">
                    <a:lumMod val="65000"/>
                    <a:lumOff val="35000"/>
                  </a:schemeClr>
                </a:solidFill>
              </a:rPr>
              <a:t>اسان کي سکڻ جي ضرورت آهي ۽ ياد رکڻ گهرجي ته يسوع هن زمين ۾ ڇا ڪيو ۽ عيسى وانگر ساڳيو ڪم ڪيو.</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پنهنجي شاگردن کي طاقت ڏئي ٿو ته جيئن اهي خوشخبري جي تبليغ ڪري سگهن.</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اتي سندن اڳيئي بدلي ٿي ويو. سندس منهن سج وانگر چمڪيو ۽ سندس ڪپڙا نور وانگر اڇا ٿي ويا.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17:</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جڏھن پطرس ڊورڪس وٽ آيو، تڏھن ماڻھو غمگين ٿيا ۽ کيس ڇا ڏيکاريائون؟</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ڪپڙا جيڪي ڊورڪاس ٺاهيا هئا.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کاڌو جيڪو ڊورڪس ٺاهيو هو.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ڊورڪس جو پٽ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ڊورڪس جو خط.</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① </a:t>
            </a:r>
            <a:r xmlns:a="http://schemas.openxmlformats.org/drawingml/2006/main">
              <a:rPr lang="sd" altLang="ko-KR" sz="2800">
                <a:solidFill>
                  <a:srgbClr val="ff0000"/>
                </a:solidFill>
              </a:rPr>
              <a:t>ڪپڙا جيڪي ڊورڪاس ٺاهيا هئا.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پطرس انھن سڀني کي ڪمري مان ٻاھر موڪليو. پوءِ گوڏن ڀر ڪري دعا گهريائين. هن مئل عورت ڏانهن رخ ڪندي چيو، ”تبيتا، اٿ. هن اکيون کوليون، ۽ پطرس کي ڏسي هوءَ اٿي ويٺي.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9:</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94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ڪرنيليس، هڪ غير قوم بچايو</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طھريل ايمان وارا جيڪي پطرس سان گڏ آيا ھئا، سي حيران ٿي ويا ته پاڪ روح جو تحفو غير قومن تي به نازل ٿيو آھي.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رسولن جا ڪم 10:</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sd" altLang="ko-KR" sz="2500">
                <a:solidFill>
                  <a:schemeClr val="tx1">
                    <a:lumMod val="65000"/>
                    <a:lumOff val="35000"/>
                  </a:schemeClr>
                </a:solidFill>
              </a:rPr>
              <a:t>سيزريا ۾ ڪرنيليس نالي هڪ ماڻهو هو، جيڪو اطالوي رجمينٽ جي نالي سان مشهور هو.</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sd" altLang="ko-KR" sz="2500">
                <a:solidFill>
                  <a:schemeClr val="tx1">
                    <a:lumMod val="65000"/>
                    <a:lumOff val="35000"/>
                  </a:schemeClr>
                </a:solidFill>
              </a:rPr>
              <a:t>هو ۽ سندس سمورو خاندان پرهيزگار ۽ خدا ترس هو. هن سخاوت سان ضرورتمندن کي ڏنو ۽ خدا کان باقاعده دعا ڪئي.</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هڪ ڏينهن، ڪرنيليس دعا ڪندي خدا جو آواز ٻڌو. ”پطرس نالي ماڻھوءَ ڏانھن ماڻھن کي موڪليو.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sd" altLang="ko-KR" sz="2400">
                <a:solidFill>
                  <a:schemeClr val="tx1">
                    <a:lumMod val="65000"/>
                    <a:lumOff val="35000"/>
                  </a:schemeClr>
                </a:solidFill>
              </a:rPr>
              <a:t>ان وقت، پطرس پڻ دعا ۾ هڪ رويا ڏٺو. خدا هن کي آسمان مان جانور ڏنو جيڪي يهودي کائي نه سگهندا هئا ۽ هن کي کائڻ جو حڪم ڏنو.</a:t>
            </a:r>
            <a:r xmlns:a="http://schemas.openxmlformats.org/drawingml/2006/main">
              <a:rPr lang="sd" altLang="en-US" sz="2400">
                <a:solidFill>
                  <a:schemeClr val="tx1">
                    <a:lumMod val="65000"/>
                    <a:lumOff val="35000"/>
                  </a:schemeClr>
                </a:solidFill>
              </a:rPr>
              <a:t> </a:t>
            </a:r>
            <a:r xmlns:a="http://schemas.openxmlformats.org/drawingml/2006/main">
              <a:rPr lang="sd" altLang="ko-KR" sz="2400">
                <a:solidFill>
                  <a:schemeClr val="tx1">
                    <a:lumMod val="65000"/>
                    <a:lumOff val="35000"/>
                  </a:schemeClr>
                </a:solidFill>
              </a:rPr>
              <a:t>”جنهن کي خدا پاڪ ڪيو آهي ان کي ناپاڪ نه چئو.</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آخرڪار، پطرس انھن ماڻھن جي پٺيان ويو جن کي ڪرنيليس موڪليو ھو ۽ ڪرنيليس جي گھر ڏانھن ويو.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sd" altLang="ko-KR" sz="2400">
                <a:solidFill>
                  <a:schemeClr val="tx1">
                    <a:lumMod val="65000"/>
                    <a:lumOff val="35000"/>
                  </a:schemeClr>
                </a:solidFill>
              </a:rPr>
              <a:t>پطرس کين عيسيٰ ۽ ڪرنيليس ۽ سندس خاندان کي خوشخبريءَ جي تبليغ ڪئي. پوءِ پاڪ روح مٿن نازل ٿيو. اهو ڏسي هن محسوس ڪيو؛ "جيتوڻيڪ غير قومن کي بچائي سگهجي ٿو جيڪڏهن اهي عيسى تي ايمان آڻين!"</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sd" altLang="ko-KR" sz="3400">
                <a:solidFill>
                  <a:schemeClr val="tx1">
                    <a:lumMod val="65000"/>
                    <a:lumOff val="35000"/>
                  </a:schemeClr>
                </a:solidFill>
              </a:rPr>
              <a:t>پطرس سوچيو ته صرف يهودي ئي يسوع تي ايمان آڻي سگهن ٿا ۽ بچايو وڃي.</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d" altLang="ko-KR" sz="3400">
                <a:solidFill>
                  <a:schemeClr val="tx1">
                    <a:lumMod val="65000"/>
                    <a:lumOff val="35000"/>
                  </a:schemeClr>
                </a:solidFill>
              </a:rPr>
              <a:t>پر خدا جي خوشخبري دنيا جي سڀني ماڻهن جي وچ ۾ ڪو به فرق نه آهي.</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d" altLang="ko-KR" sz="3400">
                <a:solidFill>
                  <a:schemeClr val="tx1">
                    <a:lumMod val="65000"/>
                    <a:lumOff val="35000"/>
                  </a:schemeClr>
                </a:solidFill>
              </a:rPr>
              <a:t>اسان کي دنيا ۾ هر ڪنهن کي خوشخبري جي تبليغ ڪرڻي آهي ته جيئن اهي بچائي سگهجن.</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عيسيٰ پاڻ سان گڏ پطرس، جيمس ۽ يوحنا کي پاڻ سان گڏ ھڪڙي مٿاھين جبل تي وٺي ويو.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هر ڪنهن کي نجات ڏئي ٿو جيڪو مٿس ايمان آڻي ٿو، قوميت يا حيثيت کان سواء.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solidFill>
                  <a:srgbClr val="ff0000"/>
                </a:solidFill>
              </a:rPr>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پطرس دعا ڪرڻ وقت ڪھڙو رويو ڏٺو؟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عيسيٰ جو آسمان مان نازل ٿيڻ.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بائبل آسمان مان نازل ٿيڻ.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فرشتن جو آسمان مان نازل ٿيڻ.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اهي جانور جن کي يهودي نه کائي سگهن آسمان مان نازل ٿيا.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اهي جانور جن کي يهودي نه کائي سگهن آسمان مان نازل ٿيا.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طھريل ايمان وارا جيڪي پطرس سان گڏ آيا ھئا، سي حيران ٿي ويا ته پاڪ روح جو تحفو غير قومن تي به نازل ٿيو آھي.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رسولن جا ڪم 10:</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95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گيت ڳائڻ</a:t>
            </a:r>
            <a:endParaRPr xmlns:a="http://schemas.openxmlformats.org/drawingml/2006/main" lang="en-US" altLang="ko-KR" sz="4000"/>
          </a:p>
          <a:p>
            <a:pPr xmlns:a="http://schemas.openxmlformats.org/drawingml/2006/main" algn="ctr">
              <a:defRPr/>
            </a:pPr>
            <a:r xmlns:a="http://schemas.openxmlformats.org/drawingml/2006/main">
              <a:rPr lang="sd" altLang="ko-KR" sz="4000"/>
              <a:t>جيتوڻيڪ جيل ۾</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اڌ رات جو پولس ۽ سيلاس دعا ڪري رهيا هئا ۽ خدا جا گيت ڳائي رهيا هئا ۽ ٻيا قيدي انهن کي ٻڌندا هئا.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 سيلاس فلپيءَ ۾ خوشخبريءَ جي تبليغ ڪرڻ جي پوري ڪوشش ڪئي. پر جن ان کان نفرت ڪئي تن پولس ۽ سيلاس کي ماري وڌو ۽ جيل ۾ وڌو.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 سيلاس جيل ۾ به دعا ڪئي ۽ خدا جي واکاڻ ڪئي. جيل ۾ موجود سڀني ماڻهن اها ڳالهه ٻڌي.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پوءِ اوچتو ايڏو وڏو زلزلو آيو جو جيل جا سڀ دروازا کلي ويا. جيلر ڏاڍو پريشان ٿيو، ڇاڪاڻ ته هن سمجهيو ته قيدي ڀڄي ويا آهن.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رڙ ڪري چيو، ”پريشان نه ٿيو! اسان سڀ هتي آهيون!” ”سائين، مون کي نجات حاصل ڪرڻ لاءِ ڇا ڪرڻ گهرجي؟ جيلر پڇيو.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"خداوند عيسى تي ايمان آڻيو. پوء توهان ۽ توهان جي خاندان کي بچايو ويندو!" رات جو ان وقت جيلر کين وٺي ويو ۽ سندن زخم ڌوتا. پوء فوري طور تي هن ۽ سندس سڀني خاندان کي بپتسما ڏني وئي.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اتي سندن اڳيئي بدلي ٿي ويو. سندس منهن سج وانگر چمڪيو ۽ سندس ڪپڙا نور وانگر اڇا ٿي ويا.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sd" altLang="ko-KR" sz="2900">
                <a:solidFill>
                  <a:schemeClr val="tx1">
                    <a:lumMod val="65000"/>
                    <a:lumOff val="35000"/>
                  </a:schemeClr>
                </a:solidFill>
              </a:rPr>
              <a:t>پولس ۽ سيلاس مايوس نه ٿيا ۽ دعا ۽ ساراهه ڪئي،</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d" altLang="ko-KR" sz="2900">
                <a:solidFill>
                  <a:schemeClr val="tx1">
                    <a:lumMod val="65000"/>
                    <a:lumOff val="35000"/>
                  </a:schemeClr>
                </a:solidFill>
              </a:rPr>
              <a:t>جيتوڻيڪ انهن کي ماريو ويو.</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d" altLang="ko-KR" sz="2900">
                <a:solidFill>
                  <a:schemeClr val="tx1">
                    <a:lumMod val="65000"/>
                    <a:lumOff val="35000"/>
                  </a:schemeClr>
                </a:solidFill>
              </a:rPr>
              <a:t>پوءِ خدا جيل جو دروازو کوليو ۽ کين خوشخبري ٻڌائڻ جو موقعو ڏنو</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d" altLang="ko-KR" sz="2900">
                <a:solidFill>
                  <a:schemeClr val="tx1">
                    <a:lumMod val="65000"/>
                    <a:lumOff val="35000"/>
                  </a:schemeClr>
                </a:solidFill>
              </a:rPr>
              <a:t>جيلر ۽ سندس خاندان ڏانهن.</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d" altLang="ko-KR" sz="2900">
                <a:solidFill>
                  <a:schemeClr val="tx1">
                    <a:lumMod val="65000"/>
                    <a:lumOff val="35000"/>
                  </a:schemeClr>
                </a:solidFill>
              </a:rPr>
              <a:t>اهڙا وقت آهن جڏهن اسان مصيبت ۾ آهيون، پڻ.</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d" altLang="ko-KR" sz="2900">
                <a:solidFill>
                  <a:schemeClr val="tx1">
                    <a:lumMod val="65000"/>
                    <a:lumOff val="35000"/>
                  </a:schemeClr>
                </a:solidFill>
              </a:rPr>
              <a:t>۽ جيڪڏھن توھان پاڻ کي ھيٺ نه ڏيو ۽ دعا ۽ حمد ڏانھن وڃو، خدا توھان کي بچائيندو</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d" altLang="ko-KR" sz="2900">
                <a:solidFill>
                  <a:schemeClr val="tx1">
                    <a:lumMod val="65000"/>
                    <a:lumOff val="35000"/>
                  </a:schemeClr>
                </a:solidFill>
              </a:rPr>
              <a:t>هڪ شاندار انداز ۾.</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مون کي طاقت ڏئي ٿو سڀني مشڪلاتن ۽ مشڪلاتن تي غالب.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پولس ۽ سيلاس جيل ۾ ڇا ڪيو؟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روئي رهيا هئا.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انهن پنهنجي جان جي طلب ڪئي.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اهي مايوس ٿي ويا.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دعائون ڪيائون ۽ گيت ڳايا.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دعائون ڪيائون ۽ گيت ڳايا.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اڌ رات جو پولس ۽ سيلاس دعا ڪري رهيا هئا ۽ خدا جا گيت ڳائي رهيا هئا ۽ ٻيا قيدي انهن کي ٻڌندا هئا.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96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پولس بادشاهه کي انجيل جي تبليغ ڪئي</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پولس جواب ڏنو، "ٿورو وقت يا ڊگهو- مان خدا کان دعا گهران ٿو ته نه رڳو تون پر اهي سڀ جيڪي اڄ مون کي ٻڌن ٿا، انهن زنجيرن کان سواء، مان آهيان.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خوشخبري جي تبليغ ڪئي ۽ آخرڪار يروشلم ۾ قيد ٿي ويو. بادشاهه اگريپا قيدي پولس جي گناهن بابت پڇيو.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"توهان کي پنهنجي لاء ڳالهائڻ جي اجازت آهي!" اگريپا پولس کي پنهنجو دفاع شروع ڪرڻ جو وقت ڏنو.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خوشخبري جي تبليغ ڪرڻ جو موقعو استعمال ڪيو. ”اي بادشاهه، مون کي اميد آهي ته تون مون جهڙو ٿي ويندين سواءِ انهن زنجيرن جي!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بادشاهه کي پولس ۾ ڪوبه گناهه نه مليو. پولس روم ڏانهن وڃڻ چاهيندو هو ۽ شهنشاهه کي خوشخبري ٻڌائڻ چاهيندو هو.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پوءِ انھن جي اڳيان موسيٰ ۽ الياس اچي ظاھر ٿيا، جيڪي عيسيٰ سان ڳالھائيندا ھئا.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آخرڪار، پولس رومن شهنشاهه کي اپيل ڪئي. هڪ قيدي جي حيثيت ۾، پولس روم جي شهنشاهه ڏانهن وڃڻ لاء هڪ ٻيڙيء تي چڙهي ويو.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پولس هڪ قيدي هو، پر هن خوشخبري جي تبليغ فخر سان ڪئي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پنهنجي آزمائش جي بادشاهه جي اڳيان.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ڇالاءِ⁠جو ھو خوشخبريءَ کان شرمسار نہ ھو، ۽ ھو ان کي فخر واري سچائي سمجھندو ھو.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اسان کي يقين ۽ جرئت سان يسوع جي خوشخبري جي تبليغ ڪرڻ جي ضرورت آهي جنهن کي اسين ملن ٿا.</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دنيا ۾ اعلي ترين انسان کان تمام گهڻو آهي.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پولس ڇا ڪيو جڏهن پولس جي آزمائش جي بادشاهه کيس ڳالهائڻ جو موقعو ڏنو؟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هن عيسيٰ جي خوشخبريءَ جي تبليغ ڪئي.</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هن هڪ خراب ماڻهو تي الزام لڳايو.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هن پنهنجي آزاديءَ لاءِ عرض ڪيو.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هن دعا ڪئي ۽ گيت ڳايا.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① </a:t>
            </a:r>
            <a:r xmlns:a="http://schemas.openxmlformats.org/drawingml/2006/main">
              <a:rPr lang="sd" altLang="ko-KR" sz="2800">
                <a:solidFill>
                  <a:srgbClr val="ff0000"/>
                </a:solidFill>
              </a:rPr>
              <a:t>هن عيسيٰ جي خوشخبريءَ جي تبليغ ڪئي.</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پولس جواب ڏنو، "ٿورو وقت يا ڊگهو- مان خدا کان دعا گهران ٿو ته نه رڳو تون پر اهي سڀ جيڪي اڄ مون کي ٻڌن ٿا، انهن زنجيرن کان سواء، مان آهيان.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26:</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97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ٻيڙي ٻڏي رهي آهي!</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 چيو تہ ”ڊڄ نه، پولس. توهان کي قيصر جي اڳيان مقدمو بيهڻ گهرجي؛ ۽ خدا فضل سان توهان کي انهن سڀني جي زندگي ڏني آهي جيڪي توهان سان گڏ هلن ٿا.'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27:</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پولس کي ٻين قيدين سان گڏ ٻيڙيءَ ذريعي روم وٺي ويو.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تنهن هوندي به، ٻيڙيء کي طوفان جي ڪري ٻڏڻ جو خطرو هو. هر ڪو خوف کان ڊڄي ويو.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خدا کان دعا ڪئي ۽ ماڻهن کي ٻڌايو. ”ڊڄ نه، خدا فرمائي ٿو ڪو به نه مرندو.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ڪڪر مان هڪ آواز چيو، "هي منهنجو پٽ آهي، جنهن سان آئون پيار ڪريان ٿو. هن سان گڏ مان خوش آهيان. هن کي ٻڌ!”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ٻيڙي ٻڏي وئي، پر جيئن پولس چيو، سڀ ماڻھو ھڪڙي موت کان سواء ٻيٽ تي لھي سگھندا ھئا.</a:t>
            </a:r>
            <a:r xmlns:a="http://schemas.openxmlformats.org/drawingml/2006/main">
              <a:rPr lang="sd"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پولس ٻيٽ تي عيسيٰ جي تبليغ ڪئي ۽ خدا جي واکاڻ ڪئي.</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پولس دعا ڪئي، ٻين کي همٿايو، ايستائين جو بحران جي وقت ۾ جڏهن ٻيڙي ٻڏڻ واري هئي.</a:t>
            </a:r>
            <a:r xmlns:a="http://schemas.openxmlformats.org/drawingml/2006/main">
              <a:rPr lang="sd" altLang="en-US" sz="3200">
                <a:solidFill>
                  <a:schemeClr val="tx1">
                    <a:lumMod val="65000"/>
                    <a:lumOff val="35000"/>
                  </a:schemeClr>
                </a:solidFill>
              </a:rPr>
              <a:t> </a:t>
            </a:r>
            <a:r xmlns:a="http://schemas.openxmlformats.org/drawingml/2006/main">
              <a:rPr lang="sd" altLang="ko-KR" sz="3200">
                <a:solidFill>
                  <a:schemeClr val="tx1">
                    <a:lumMod val="65000"/>
                    <a:lumOff val="35000"/>
                  </a:schemeClr>
                </a:solidFill>
              </a:rPr>
              <a:t>آخر ۾، اهي سڀئي بچيا ويا،</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جيئن پولس چيو.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خدا جا ماڻهو خدا جي رضا کي دنيا تائين پهچائڻ ۽ خدا جي نجات جي خوشخبري لاءِ ذميوار آهن.</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دنيا جي سڀني زندگين جو مالڪ آهي. سندس اجازت کان سواءِ ڪا به شيءِ نه مرندي آهي.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پولس ڇا ڪيو جڏهن ٻيڙيءَ کي طوفان آيو؟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هن رڙ ڪئي.</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هن سمنڊ ۾ ٽپو ڏنو.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هن پائلٽ جي خلاف جنگ ڪئي.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هن خدا کان دعا گهري.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هن خدا کان دعا گهري.</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d" altLang="ko-KR" sz="3600"/>
              <a:t>۽ چيو تہ ”ڊڄ نه، پولس. توهان کي قيصر جي اڳيان مقدمو بيهڻ گهرجي؛ ۽ خدا فضل سان توهان کي انهن سڀني جي زندگي ڏني آهي جيڪي توهان سان گڏ هلن ٿا.'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عمل</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27:</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98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انيسيمس لاءِ پولس جي درخواست</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آءٌ تو کي پنھنجي پٽ اُنيسيمس لاءِ اپيل ٿو ڪريان، جيڪو زنجيرن ۾ جڪڙيل ھوندي منھنجو پٽ ٿيو.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فليمون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انيسيمس فليمون جو نوڪر هو. پر ھو پنھنجي مالڪ جي اجازت کان سواءِ چُپ ڪري روم ڏانھن ھليو ويو.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انيسيمس پولس سان ملاقات ڪئي، جيڪو روم ۾ قيد ڪيو ويو. پولس هن کي خوشخبري ٻڌائي، ۽ هو عيسى تي ايمان آڻڻ آيو.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اھو ٻڌي اھي خوفزدہ ٿي زمين تي ڪري پيا. يسوع چيو، "ڊڄ نه." جڏھن انھن مٿي نھاريو تہ عيسيٰ کان سواءِ ٻيو ڪوبہ نہ ڏٺائون.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انسيمس کي چيو ته واپس پنهنجي ماسٽر فليمون ڏانهن وڃو ۽ معافي لاء پڇو. ۽ پولس اُنيسيمس کي چيو ته يسوع ۾ ايمان آڻيندڙ جي حيثيت سان زندگي گذاري.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انيسمس پريشان ٿي ويو. ڇاڪاڻ ته ان وقت فرار ٿيل نوڪر کي ان جي مالڪ طرفان قتل ڪيو ويو هو.</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انيسيمس لاءِ خط لکي پنھنجي مالڪ فليمون ڏانھن، کيس معاف ڪرڻ لاءِ. هي خط بائيبل ۾ 'Philemon' آهي.</a:t>
            </a:r>
            <a:r xmlns:a="http://schemas.openxmlformats.org/drawingml/2006/main">
              <a:rPr lang="s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پولس انسيمس ۽ فليمون جي وچ ۾ ٽٽل رشتي کي ٻيهر ڳنڍيو. اونيسمس فليمون کي معافي لاءِ چيو، ۽ فليمون انسيمس کي معاف ڪري ڇڏيو.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اسان کي معافي جي طلب ڪرڻ گهرجي جيڪڏهن اسان ڪجهه غلط ڪيو آهي.</a:t>
            </a:r>
            <a:r xmlns:a="http://schemas.openxmlformats.org/drawingml/2006/main">
              <a:rPr lang="sd" altLang="en-US" sz="3200">
                <a:solidFill>
                  <a:schemeClr val="tx1">
                    <a:lumMod val="65000"/>
                    <a:lumOff val="35000"/>
                  </a:schemeClr>
                </a:solidFill>
              </a:rPr>
              <a:t> </a:t>
            </a:r>
            <a:r xmlns:a="http://schemas.openxmlformats.org/drawingml/2006/main">
              <a:rPr lang="sd" altLang="ko-KR" sz="3200">
                <a:solidFill>
                  <a:schemeClr val="tx1">
                    <a:lumMod val="65000"/>
                    <a:lumOff val="35000"/>
                  </a:schemeClr>
                </a:solidFill>
              </a:rPr>
              <a:t>۽ جيڪڏهن ڪنهن اسان سان ڪجهه غلط ڪيو آهي، اسان کي ان کي معاف ڪرڻو پوندو.</a:t>
            </a:r>
            <a:r xmlns:a="http://schemas.openxmlformats.org/drawingml/2006/main">
              <a:rPr lang="sd" altLang="en-US" sz="3200">
                <a:solidFill>
                  <a:schemeClr val="tx1">
                    <a:lumMod val="65000"/>
                    <a:lumOff val="35000"/>
                  </a:schemeClr>
                </a:solidFill>
              </a:rPr>
              <a:t> </a:t>
            </a:r>
            <a:r xmlns:a="http://schemas.openxmlformats.org/drawingml/2006/main">
              <a:rPr lang="sd" altLang="ko-KR" sz="3200">
                <a:solidFill>
                  <a:schemeClr val="tx1">
                    <a:lumMod val="65000"/>
                    <a:lumOff val="35000"/>
                  </a:schemeClr>
                </a:solidFill>
              </a:rPr>
              <a:t>اھو اھو آھي جيڪو ماڻھو عيسي تي ايمان آڻيندا آھن.</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امن ۽ مصالحت آڻيندو آهي جتي جنگ ۽ تڪرار آهن.</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انيسيمس روم ۾ ڪير مليو جڏهن هو پنهنجي مالڪ، فليمون کان ڀڄي ويو؟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پيٽر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جان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برنباس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پال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پال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آءٌ تو کي پنھنجي پٽ اُنيسيمس لاءِ اپيل ٿو ڪريان، جيڪو زنجيرن ۾ جڪڙيل ھوندي منھنجو پٽ ٿيو.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فليمون</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99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تيمٿيس، پولس جو شاگرد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مون کي توهان جي سچي ايمان جي ياد ڏياري وئي آهي، جيڪو پهريان توهان جي ناني لوئس ۽ توهان جي ماء يونيس ۾ رهندو هو، ۽ مان سمجهان ٿو، هاڻي توهان ۾ پڻ رهندو آهي.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2 ٿاموٿي</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وٽ تيمٿيس نالي ھڪڙو شاگرد ھو. تيمٿيس پولس سان گڏ مشنري ٿي چڪو آهي ڇاڪاڻ ته هو هڪ ڇوڪرو هو.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هڪ شخص هو، جنهن کي ٻه پٽ هئا. ٻئي پٽ پنهنجي پيءُ کي چيو ته کيس ملڪيت مان سندس حصو اڳواٽ ڏئي.</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d" sz="3600">
                <a:solidFill>
                  <a:schemeClr val="tx1">
                    <a:lumMod val="65000"/>
                    <a:lumOff val="35000"/>
                  </a:schemeClr>
                </a:solidFill>
              </a:rPr>
              <a:t>يسوع هن زمين تي انساني روپ ۾ هو، پر هو پڻ خدا آهي.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جيئن خدا پنھنجن شاگردن کي جبل تي حڪم ڏنو،</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اسان کي يقين ڪرڻ گهرجي ته عيسى کي خدا جو فرزند آهي ۽ هن کي غور سان ٻڌڻ گهرجي.</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پولس، جيڪو جيل ۾ هو، ڄاڻي ٿو ته هو مرڻ وارو آهي، ۽ پنهنجي پياري شاگرد تيمٿيس ڏانهن هڪ خط لکيو.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خط ۾ چيو ويو ته ڪيئن تيمٿيس کي چرچ جي وزير جي حيثيت سان ايمان وارن کي سيکارڻ گهرجي.</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تيمٿيس ۽ ايمان وارن پولس جو خط پڙهيو ۽ فيصلو ڪيو ته آخر تائين ايمان نه وڃايو ايستائين جو ظلم ۾ به.</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تنھنڪري پولس جو ايمان سندس شاگرد تيمٿيس ڏانھن ۽ وري ڪليسيائن ڏانھن ويو.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sd" altLang="ko-KR" sz="3600">
                <a:solidFill>
                  <a:schemeClr val="tx1">
                    <a:lumMod val="65000"/>
                    <a:lumOff val="35000"/>
                  </a:schemeClr>
                </a:solidFill>
              </a:rPr>
              <a:t>انھن مبشرن جي مھرباني جن اسان کي خوشخبريءَ جي تبليغ ڪئي ۽ انھن استادن جي جن اسان کي خدا جو ڪلام سيکاريو، اسان جو ايمان ۽ اسان جو چرچ وڌيو آھي.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d" altLang="ko-KR" sz="3600">
                <a:solidFill>
                  <a:schemeClr val="tx1">
                    <a:lumMod val="65000"/>
                    <a:lumOff val="35000"/>
                  </a:schemeClr>
                </a:solidFill>
              </a:rPr>
              <a:t>هاڻي اسان کي پنهنجو ايمان پهچائڻو آهي ۽ انهن کي سيکارڻو آهي خدا جو ڪلام جيڪو اسان سکيو آهي.</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آهي..</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وري جيئرو ڪيو ويو آهي ۽ هو هميشه لاء جيئرو آهي، گرجا گھرن ۽ ايمان وارن سان جيڪي هن تي ايمان آڻيندا آهن.</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پولس ڪنهن کي خط لکيو جيئن سندس موت جو ڏينهن ويجهو آيو؟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لوقا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نشان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تيموٿي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سيلاس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③ </a:t>
            </a:r>
            <a:r xmlns:a="http://schemas.openxmlformats.org/drawingml/2006/main">
              <a:rPr lang="sd" altLang="ko-KR" sz="2800">
                <a:solidFill>
                  <a:srgbClr val="ff0000"/>
                </a:solidFill>
              </a:rPr>
              <a:t>تيموٿي</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d" altLang="ko-KR" sz="3600"/>
              <a:t>مون کي توهان جي سچي ايمان جي ياد ڏياري وئي آهي، جيڪو پهريان توهان جي ناني لوئس ۽ توهان جي ماء يونيس ۾ رهندو هو، ۽ مان سمجهان ٿو، هاڻي توهان ۾ پڻ رهندو آهي.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2 ٿاموٿي</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4:</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100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جان هڪ عجيب نظارو ڏٺو</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جيڪو انھن ڳالھين جي شاھدي ڏئي ٿو، سو چوي ٿو تہ ”ھا، آءٌ جلد اچڻ وارو آھيان. آمين. اچو، خداوند عيسي.</a:t>
            </a:r>
            <a:endParaRPr xmlns:a="http://schemas.openxmlformats.org/drawingml/2006/main" lang="en-US" altLang="ko-KR" sz="3600"/>
          </a:p>
          <a:p>
            <a:pPr xmlns:a="http://schemas.openxmlformats.org/drawingml/2006/main" lvl="0">
              <a:defRPr/>
            </a:pPr>
            <a:r xmlns:a="http://schemas.openxmlformats.org/drawingml/2006/main">
              <a:rPr lang="sd"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وحي</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22:</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خوبصورت طور تي هڪ شاندار ظاهر سان چمڪي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چرچ جو ظلم ڏينهون ڏينهن وڌندو ويو. هن جا سڀئي شاگرد ايمان جي حفاظت ڪندي شهيد ٿي ويا، ۽ جان اڪيلو پيٽموس تائين محدود ٿي ويو.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هڪ ڏينهن هن هڪ وڏو آواز ٻڌو، جيڪو صور وانگر هو، جنهن ۾ چيو ويو هو ته: ”جيڪو توهان ڏسندا آهيو سو لکو ۽ ستن گرجا گهرن ڏانهن موڪليو.</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يوحنا يسوع کي پڻ ڏٺو. يسوع هڪ بادشاهه جو عڪس هو جنهن وٽ دنيا جي سموري طاقت هئي.</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يوحنا نئون آسمان ڏٺو ۽ نئين زمين جيڪا اچڻي آهي. اتي ڪجھ به بڇڙو نه ٿيندو، ڪو به غم نه ھوندو، ۽ خدا سان گڏ ھميشه خوشي ٿيندي.</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يوحنا اهي سڀئي رويا لکيا ۽ انهن کي ڪليسيا ڏانهن لکيو. "پنهنجو ايمان رکو، ڇاڪاڻ ته رب ٻيهر ايندو!" هي بائبل جو آخري ڪتاب آهي، وحي</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solidFill>
                  <a:schemeClr val="tx1">
                    <a:lumMod val="65000"/>
                    <a:lumOff val="35000"/>
                  </a:schemeClr>
                </a:solidFill>
              </a:rPr>
              <a:t>يسوع وري هن زمين تي واپس ايندو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ڪنهن ڏينهن جج طور.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ان وقت جن نه مڃيو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يسوع ۾ هميشه لاء ڏک،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جيڪي يسوع تي ايمان آڻيندا سي لطف اندوز ٿيندا</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خوشيء سان دائمي زندگي.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ڇا توهان عيسى جي ٻيهر اچڻ جو انتظار ڪري رهيا آهيو؟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d" altLang="ko-KR" sz="3200">
                <a:solidFill>
                  <a:schemeClr val="tx1">
                    <a:lumMod val="65000"/>
                    <a:lumOff val="35000"/>
                  </a:schemeClr>
                </a:solidFill>
              </a:rPr>
              <a:t>اسان کي اها اميد نه وڃائڻ گهرجي، اسان کي گهرجي ته هن ڌرتيءَ تي پنهنجي ايمان کي آخر تائين برقرار رکون</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d" altLang="ko-KR" sz="3200"/>
              <a:t>يسوع ڪير آهي؟</a:t>
            </a:r>
            <a:r xmlns:a="http://schemas.openxmlformats.org/drawingml/2006/main">
              <a:rPr lang="s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rgbClr val="0070c0"/>
                </a:solidFill>
              </a:rPr>
              <a:t>يسوع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d" altLang="ko-KR" sz="3600">
                <a:solidFill>
                  <a:schemeClr val="tx1">
                    <a:lumMod val="65000"/>
                    <a:lumOff val="35000"/>
                  </a:schemeClr>
                </a:solidFill>
              </a:rPr>
              <a:t>يسوع ٻيهر هن زمين تي بادشاهه جي حيثيت ۾ واپس ايندو، هر شيء جو فيصلو ڪندو، ۽ هميشه لاء هر شيء تي حڪمراني ڪندو.</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جي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انھيءَ ٻيٽ جو نالو ڇا آھي جتي شاگرد جان کي قيد ڪيو ويو ھو؟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① </a:t>
            </a:r>
            <a:r xmlns:a="http://schemas.openxmlformats.org/drawingml/2006/main">
              <a:rPr lang="sd" altLang="ko-KR" sz="2800">
                <a:solidFill>
                  <a:schemeClr val="tx1">
                    <a:lumMod val="65000"/>
                    <a:lumOff val="35000"/>
                  </a:schemeClr>
                </a:solidFill>
              </a:rPr>
              <a:t>مالٽا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② </a:t>
            </a:r>
            <a:r xmlns:a="http://schemas.openxmlformats.org/drawingml/2006/main">
              <a:rPr lang="sd" altLang="ko-KR" sz="2800">
                <a:solidFill>
                  <a:schemeClr val="tx1">
                    <a:lumMod val="65000"/>
                    <a:lumOff val="35000"/>
                  </a:schemeClr>
                </a:solidFill>
              </a:rPr>
              <a:t>هوائي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③ </a:t>
            </a:r>
            <a:r xmlns:a="http://schemas.openxmlformats.org/drawingml/2006/main">
              <a:rPr lang="sd" altLang="ko-KR" sz="2800">
                <a:solidFill>
                  <a:schemeClr val="tx1">
                    <a:lumMod val="65000"/>
                    <a:lumOff val="35000"/>
                  </a:schemeClr>
                </a:solidFill>
              </a:rPr>
              <a:t>ڪتيم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chemeClr val="tx1">
                    <a:lumMod val="65000"/>
                    <a:lumOff val="35000"/>
                  </a:schemeClr>
                </a:solidFill>
              </a:rPr>
              <a:t>④ </a:t>
            </a:r>
            <a:r xmlns:a="http://schemas.openxmlformats.org/drawingml/2006/main">
              <a:rPr lang="sd" altLang="ko-KR" sz="2800">
                <a:solidFill>
                  <a:schemeClr val="tx1">
                    <a:lumMod val="65000"/>
                    <a:lumOff val="35000"/>
                  </a:schemeClr>
                </a:solidFill>
              </a:rPr>
              <a:t>پتموس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d" altLang="en-US" sz="2800">
                <a:solidFill>
                  <a:srgbClr val="ff0000"/>
                </a:solidFill>
              </a:rPr>
              <a:t>④ </a:t>
            </a:r>
            <a:r xmlns:a="http://schemas.openxmlformats.org/drawingml/2006/main">
              <a:rPr lang="sd" altLang="ko-KR" sz="2800">
                <a:solidFill>
                  <a:srgbClr val="ff0000"/>
                </a:solidFill>
              </a:rPr>
              <a:t>پتموس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d" altLang="ko-KR" sz="4000"/>
              <a:t>اڄ جو ڪلام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d" altLang="ko-KR" sz="3600"/>
              <a:t>جيڪو انھن ڳالھين جي شاھدي ڏئي ٿو، سو چوي ٿو تہ ”ھا، آءٌ جلد اچڻ وارو آھيان. آمين. اچو، خداوند عيسي.</a:t>
            </a:r>
            <a:endParaRPr xmlns:a="http://schemas.openxmlformats.org/drawingml/2006/main" lang="en-US" altLang="ko-KR" sz="3600"/>
          </a:p>
          <a:p>
            <a:pPr xmlns:a="http://schemas.openxmlformats.org/drawingml/2006/main" lvl="0">
              <a:defRPr/>
            </a:pPr>
            <a:r xmlns:a="http://schemas.openxmlformats.org/drawingml/2006/main">
              <a:rPr lang="sd"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d" altLang="ko-KR" sz="2800">
                <a:solidFill>
                  <a:schemeClr val="tx1">
                    <a:lumMod val="65000"/>
                    <a:lumOff val="35000"/>
                  </a:schemeClr>
                </a:solidFill>
              </a:rPr>
              <a:t>وحي</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22:</a:t>
            </a:r>
            <a:r xmlns:a="http://schemas.openxmlformats.org/drawingml/2006/main">
              <a:rPr lang="sd" altLang="en-US" sz="2800">
                <a:solidFill>
                  <a:schemeClr val="tx1">
                    <a:lumMod val="65000"/>
                    <a:lumOff val="35000"/>
                  </a:schemeClr>
                </a:solidFill>
              </a:rPr>
              <a:t> </a:t>
            </a:r>
            <a:r xmlns:a="http://schemas.openxmlformats.org/drawingml/2006/main">
              <a:rPr lang="sd"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a:t>
            </a:r>
            <a:r xmlns:a="http://schemas.openxmlformats.org/drawingml/2006/main">
              <a:rPr altLang="en-US" lang="sd" sz="4000">
                <a:solidFill>
                  <a:srgbClr val="ff0000"/>
                </a:solidFill>
              </a:rPr>
              <a:t> </a:t>
            </a:r>
            <a:r xmlns:a="http://schemas.openxmlformats.org/drawingml/2006/main">
              <a:rPr altLang="ko-KR" lang="sd" sz="4000">
                <a:solidFill>
                  <a:srgbClr val="ff0000"/>
                </a:solidFill>
              </a:rPr>
              <a:t>سوال</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ڪير يسوع جي تبديلي کي نه ڏٺو؟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پيٽر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جيمس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جان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ٿامس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ٿامس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اتي سندن اڳيئي بدلي ٿي ويو. سندس منهن سج وانگر چمڪيو ۽ سندس ڪپڙا نور وانگر اڇا ٿي ويا.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17:</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75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عيسي</a:t>
            </a:r>
            <a:r xmlns:a="http://schemas.openxmlformats.org/drawingml/2006/main">
              <a:rPr lang="sd" altLang="en-US" sz="4400"/>
              <a:t> </a:t>
            </a:r>
            <a:r xmlns:a="http://schemas.openxmlformats.org/drawingml/2006/main">
              <a:rPr lang="sd" altLang="ko-KR" sz="4400"/>
              <a:t>ٻارن سان پيار ڪندو آهي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جڏھن عيسيٰ اھو ڏٺو تہ ڪاوڙجي پيو. ھن انھن کي چيو تہ ”ننڍن ٻارن کي مون وٽ اچڻ ڏيو ۽ انھن کي نہ جھليو، ڇالاءِ⁠جو خدا جي بادشاھت اھڙن جي آھي.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هڪ ماءُ پيءُ پنهنجي ٻار کي يسوع وٽ وٺي آيو ته جيئن يسوع طرفان برڪت حاصل ڪئي وڃي.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پوءِ، عيسيٰ جي شاگردن کيس ڇينڀيو. ”توهان پنهنجي ٻار کي عيسيٰ وٽ آڻڻ جي جرئت ڪيئن ڪئي؟</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جڏھن عيسيٰ اھو ڏٺو، تڏھن ڪاوڙ ۾ چيو.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”ٻارن کي مون وٽ اچڻ کان نه روڪيو. خدا جي بادشاهي اهڙن ٻارن جي آهي!”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پر پُٽ پنهنجي سموري ملڪيت ڏورانهين ملڪ ۾ برباد ڪري ڇڏيو ۽ بدحال ٿي ويو.</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”جيڪو به خدا جي بادشاھت کي ننڍڙي ٻار وانگر قبول نه ڪندو، سو ڪڏھن به ان ۾ داخل نه ٿيندو.</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d" sz="3600">
                <a:solidFill>
                  <a:schemeClr val="tx1">
                    <a:lumMod val="65000"/>
                    <a:lumOff val="35000"/>
                  </a:schemeClr>
                </a:solidFill>
              </a:rPr>
              <a:t>يسوع چيو ته خدا جي بادشاهي اهڙن ٻارن جي آهي.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اچو ته اسان کي پڻ ٻار بڻجي وڃون جيڪي خدا سان پيار ڪن ٿا ۽ يسوع جي فرمانبرداري ڪرڻ کان سواء خالص، ايماندار،</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 هڪ ٻار جي سچي دل.</a:t>
            </a:r>
            <a:r xmlns:a="http://schemas.openxmlformats.org/drawingml/2006/main">
              <a:rPr altLang="en-US" lang="sd"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عيسي</a:t>
            </a:r>
            <a:r xmlns:a="http://schemas.openxmlformats.org/drawingml/2006/main">
              <a:rPr altLang="en-US" lang="sd" sz="3600">
                <a:solidFill>
                  <a:srgbClr val="0070c0"/>
                </a:solidFill>
              </a:rPr>
              <a:t> </a:t>
            </a:r>
            <a:r xmlns:a="http://schemas.openxmlformats.org/drawingml/2006/main">
              <a:rPr altLang="ko-KR" lang="sd" sz="3600">
                <a:solidFill>
                  <a:srgbClr val="0070c0"/>
                </a:solidFill>
              </a:rPr>
              <a:t>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پيار ڪري ٿو، قدر ڪري ٿو ۽ ٻارن کي برڪت ڏئي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جڏهن ٻارن عيسيٰ وٽ وڃڻ جي ڪوشش ڪئي ته شاگردن ڇا ڪيو؟</a:t>
            </a:r>
            <a:r xmlns:a="http://schemas.openxmlformats.org/drawingml/2006/main">
              <a:rPr altLang="en-US" lang="s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هنن خوشيءَ سان سندن استقبال ڪيو.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انھن کين ڇرڪايو تہ عيسيٰ وٽ نہ وڃو.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انهن ٻارن کي يسوع سان متعارف ڪرايو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انهن کي کاڌو ڏنو ۽ گهر موڪليائون.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② </a:t>
            </a:r>
            <a:r xmlns:a="http://schemas.openxmlformats.org/drawingml/2006/main">
              <a:rPr altLang="ko-KR" lang="sd" sz="2800">
                <a:solidFill>
                  <a:srgbClr val="ff0000"/>
                </a:solidFill>
              </a:rPr>
              <a:t>انھن کين ڇرڪايو تہ عيسيٰ وٽ نہ وڃو.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جڏھن عيسيٰ اھو ڏٺو تہ ڪاوڙجي پيو. ھن انھن کي چيو تہ ”ننڍن ٻارن کي مون وٽ اچڻ ڏيو ۽ انھن کي نہ جھليو، ڇالاءِ⁠جو خدا جي بادشاھت اھڙن جي آھي.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76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يسوع هڪ انڌي ماڻهو کي شفا ڏني، برٽيميس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d" sz="3600"/>
              <a:t>"وڃ،" يسوع چيو، "توهان جي ايمان توکي شفا ڏني آهي." هڪدم هن کي نظر آئي ۽ رستي ۾ عيسيٰ جي پٺيان هلڻ لڳو.</a:t>
            </a:r>
            <a:endParaRPr xmlns:a="http://schemas.openxmlformats.org/drawingml/2006/main" altLang="ko-KR" lang="en-US" sz="3600"/>
          </a:p>
          <a:p>
            <a:pPr xmlns:a="http://schemas.openxmlformats.org/drawingml/2006/main" lvl="0">
              <a:defRPr/>
            </a:pPr>
            <a:r xmlns:a="http://schemas.openxmlformats.org/drawingml/2006/main">
              <a:rPr altLang="ko-KR" lang="sd"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d"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10:</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جڏھن عيسيٰ يريحو ۾ آيو، ھڪڙو انڌو ماڻھو، برٽميئس رستي جي ڪناري تي بيٺو دعا گھري رھيو ھو.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جڏھن ھن ٻڌو تہ اھو عيسيٰ ناصري آھي، تڏھن رڙ ڪري چوڻ لڳو تہ ”اي عيسيٰ ابن دائود، مون تي رحم ڪر!</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يسوع برٽيميس کي سڏيو. ”تون ڇا ٿو چاهين مان تنهنجي لاءِ؟ يسوع هن کان پڇيو. انڌي چيو ته ربي مون کي ڏسڻو آهي.</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sd" sz="2800">
                <a:solidFill>
                  <a:schemeClr val="tx1">
                    <a:lumMod val="65000"/>
                    <a:lumOff val="35000"/>
                  </a:schemeClr>
                </a:solidFill>
              </a:rPr>
              <a:t>پٽ محسوس ڪيو ته هو پنهنجي پيءُ جي گهر جي نوڪرن کان وڌيڪ بدقسمت ٿي ويو آهي.</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d" sz="2800">
                <a:solidFill>
                  <a:schemeClr val="tx1">
                    <a:lumMod val="65000"/>
                    <a:lumOff val="35000"/>
                  </a:schemeClr>
                </a:solidFill>
              </a:rPr>
              <a:t>پوءِ ھو موٽي آيو ۽ پنھنجي پيءُ کي عرض ڪيائين ته کيس پنھنجو نوڪر ڪري قبول ڪري.</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"وڃ،" يسوع چيو، "توهان جي ايمان توکي شفا ڏني آهي." فوري طور تي هن جي نظر حاصل ڪئي.</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"توهان جي مهرباني، يسوع!" برٽميئس يسوع جي پٺيان لڳو جنهن هن کي ڏسڻ جي اجازت ڏني.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d" sz="3600">
                <a:solidFill>
                  <a:schemeClr val="tx1">
                    <a:lumMod val="65000"/>
                    <a:lumOff val="35000"/>
                  </a:schemeClr>
                </a:solidFill>
              </a:rPr>
              <a:t>يسوع برٽميس کي چيو، "توهان جي ايمان توکي شفا ڏني آهي."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اهو ايمان آهي جيڪو اسان کي بچائيندو آهي.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ايمان جو اظهار سخت دعا ۾ ڪيو ويو آهي.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جڏهن اسان عيسى کي دعا ڪريون ٿا،</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اسان کي اهو يقين رکڻو پوندو.</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ٻڌي ٿو ۽ اسان جي دل جي دعا جو جواب ڏئي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بارتيميس ڇا لاءِ عيسيٰ کان پڇيو؟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مون کي تمام گهڻو پئسا ڏيو.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مان توهان جو شاگرد ٿيڻ چاهيان ٿو.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مون کي پاڻي تي هلڻ ڏيو.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مان ٻيهر ڏسڻ چاهيان ٿو.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مان ٻيهر ڏسڻ چاهيان ٿو.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d" sz="3600"/>
              <a:t>"وڃ،" يسوع چيو، "توهان جي ايمان توکي شفا ڏني آهي." هڪدم هن کي نظر آئي ۽ رستي ۾ عيسيٰ جي پٺيان هلڻ لڳو.</a:t>
            </a:r>
            <a:endParaRPr xmlns:a="http://schemas.openxmlformats.org/drawingml/2006/main" altLang="ko-KR" lang="en-US" sz="3600"/>
          </a:p>
          <a:p>
            <a:pPr xmlns:a="http://schemas.openxmlformats.org/drawingml/2006/main" lvl="0">
              <a:defRPr/>
            </a:pPr>
            <a:r xmlns:a="http://schemas.openxmlformats.org/drawingml/2006/main">
              <a:rPr altLang="ko-KR" lang="sd"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d"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نشان</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10:</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77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زڪي هڪ وڻ تي چڙھيو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d" sz="3600"/>
              <a:t>ڇالاءِ⁠جو ابن⁠آدم انھيءَ لاءِ آيو آھي تہ انھيءَ کي ڳولڻ ۽ بچائڻ لاءِ جيڪو وڃائجي ويو“.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19:</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زڪيئس نالي هڪ امير ماڻهو هو. هو هڪ چيف ٽيڪس ڪليڪٽر هو، تنهنڪري ماڻهو هن کان نفرت ڪندا هئا.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ھڪڙي ڏينھن عيسيٰ انھيءَ ڳوٺ ۾ آيو جتي زڪي رھندو ھو. ڪيترائي ماڻھو عيسيٰ کي ڏسڻ لاءِ گڏ ٿيا ھئا.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جيئن ئي هن جي پيءُ پنهنجي پٽ کي پري کان ايندي ڏٺو ته هن ڏانهن ڊوڙيو ۽ هن کي ڀاڪر پائي خوشيءَ سان قبول ڪيائين.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زڪي يسوع کي ڏسڻ لاءِ هڪ وڻ تي چڙھي ويو. يسوع هن ڏانهن ڏٺو ۽ چيو. ”زڪي، فوراً هيٺ لهي اچ. مون کي اڄ تنهنجي گهر رهڻو آهي“.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 زڪي يسوع کي فيصلو ڪيو ته ”مان پنهنجي مال مان اڌ غريبن کي ڏيندس.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sd" altLang="ko-KR" sz="3000">
                <a:solidFill>
                  <a:schemeClr val="tx1">
                    <a:lumMod val="65000"/>
                    <a:lumOff val="35000"/>
                  </a:schemeClr>
                </a:solidFill>
              </a:rPr>
              <a:t>عيسيٰ چيو تہ ”اڄ ھن گھر ۾ ڇوٽڪارو آيو آھي، مان انھيءَ لاءِ آيو آھيان ۽ انھيءَ کي بچائڻ لاءِ جيڪو وڃايو ويو آھي.</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جڏهن زڪي يسوع سان ملاقات ڪئي، هن اقرار ڪيو ته هو پنهنجي سڀ کان پياري ملڪيت غريبن کي ڏئي ڇڏيندو.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توهان لاء سڀ کان اهم شيء ڇا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عيسيٰ سان ملڻ کان پوءِ تو ڇا ڇڏي ڏنو؟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کي ياد رکڻ گهرجي ته اسان لاء سڀ کان قيمتي شيء عيسى آهي.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rgbClr val="ff0000"/>
                </a:solidFill>
              </a:rPr>
              <a:t>يسوع ڪير آهي؟</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ڇوٽڪارو ڏيندڙ آهي جيڪو هن زمين تي آيو هو هر ڪنهن کي بغير ڪنهن فرق جي بچائڻ لاءِ.</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a:t>
            </a:r>
            <a:r xmlns:a="http://schemas.openxmlformats.org/drawingml/2006/main">
              <a:rPr altLang="en-US" lang="sd" sz="4000">
                <a:solidFill>
                  <a:srgbClr val="ff0000"/>
                </a:solidFill>
              </a:rPr>
              <a:t> </a:t>
            </a:r>
            <a:r xmlns:a="http://schemas.openxmlformats.org/drawingml/2006/main">
              <a:rPr altLang="ko-KR" lang="sd" sz="4000">
                <a:solidFill>
                  <a:srgbClr val="ff0000"/>
                </a:solidFill>
              </a:rPr>
              <a:t>سوال</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ماڻهو زڪي کان نفرت ڇو ڪندا هئا؟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ڇاڪاڻ ته</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هو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هو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هڪ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چيف</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ٽيڪس</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جمع ڪندڙ</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ڇالاءِ⁠جو ھن عيسيٰ تي چڱيءَ طرح ايمان آندو ھو.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ڇاڪاڻ ته هن تمام گهڻي دعا ڪئي.</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ڇاڪاڻ ته هو سهڻو هو.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① </a:t>
            </a:r>
            <a:r xmlns:a="http://schemas.openxmlformats.org/drawingml/2006/main">
              <a:rPr altLang="ko-KR" lang="sd" sz="2800">
                <a:solidFill>
                  <a:srgbClr val="ff0000"/>
                </a:solidFill>
              </a:rPr>
              <a:t>ڇاڪاڻ ته هو هڪ چيف ٽيڪس ڪليڪٽر هو.</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d" sz="3600"/>
              <a:t>ڇالاءِ⁠جو ابن⁠آدم انھيءَ لاءِ آيو آھي تہ انھيءَ کي ڳولڻ ۽ بچائڻ لاءِ جيڪو وڃائجي ويو“.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لوڪ</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19:</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d">
                <a:solidFill>
                  <a:schemeClr val="tx1">
                    <a:lumMod val="50000"/>
                    <a:lumOff val="50000"/>
                  </a:schemeClr>
                </a:solidFill>
              </a:rPr>
              <a:t>نمبر 78 خدا جو ڪلام</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sd" sz="4400"/>
              <a:t>پٿر تي ٺهيل هڪ گهر</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”تنھنڪري ھر ڪو جيڪو منھنجي ھنن ڳالھين کي ٻڌي ٿو ۽ انھن تي عمل ڪري ٿو، سو انھيءَ عقلمند ماڻھوءَ وانگر آھي، جنھن پنھنجو گھر پٿر تي ٺاھيو.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7:</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يسوع ٻن ماڻھن جي ڪهاڻي ٻڌائي، جيڪي گھر ٺاھي رھيا ھئا.</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يسوع چيو، "خدا، توهان جو پيء هميشه توهان جي انتظار ۾ آهي."</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انهن مان هڪ فيصلو ڪيو ته پنهنجو گهر ريل تي، ٻيو پٿر تي.</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ٻنھي محنت ڪري گھر ٺاھيو. ٻئي گهر بغير ڪنهن وڏي فرق جي ٻاهران مضبوط نظر آيا.</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جڏهن تيز برسات سبب ٻوڏ آئي ته رڻ تي ٺهيل گهر ٻڏي ويا. پر پٿر تي ٺهيل گهر مضبوط بيٺو هو.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عيسيٰ چيو تہ ”جيڪو بہ منھنجي ڳالھين کي ٻڌي ٿو ۽ انھن تي عمل ڪري ٿو، سو انھيءَ عقلمند ماڻھوءَ وانگر آھي، جنھن پنھنجو گھر پٿر تي ٺاھيو.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d" sz="3600">
                <a:solidFill>
                  <a:schemeClr val="tx1">
                    <a:lumMod val="65000"/>
                    <a:lumOff val="35000"/>
                  </a:schemeClr>
                </a:solidFill>
              </a:rPr>
              <a:t>عيسيٰ چيو تہ ”جيڪو بہ منھنجي ڳالھين کي ٻڌي ٿو ۽ انھن تي عمل ڪري ٿو، سو انھيءَ عقلمند ماڻھوءَ وانگر آھي، جنھن پنھنجو گھر پٿر تي ٺاھيو.</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ڇا توهان خدا جي هر لفظ کي عمل ۾ رکو ٿا؟</a:t>
            </a:r>
            <a:r xmlns:a="http://schemas.openxmlformats.org/drawingml/2006/main">
              <a:rPr altLang="en-US" lang="sd" sz="3600">
                <a:solidFill>
                  <a:schemeClr val="tx1">
                    <a:lumMod val="65000"/>
                    <a:lumOff val="35000"/>
                  </a:schemeClr>
                </a:solidFill>
              </a:rPr>
              <a:t> </a:t>
            </a:r>
            <a:r xmlns:a="http://schemas.openxmlformats.org/drawingml/2006/main">
              <a:rPr altLang="ko-KR" lang="sd" sz="3600">
                <a:solidFill>
                  <a:schemeClr val="tx1">
                    <a:lumMod val="65000"/>
                    <a:lumOff val="35000"/>
                  </a:schemeClr>
                </a:solidFill>
              </a:rPr>
              <a:t>اچو ته عقلمند انسان ٿيون جيڪي خدا جي ڪلام جي فرمانبرداري ڪن ٿا.</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عيسي</a:t>
            </a:r>
            <a:r xmlns:a="http://schemas.openxmlformats.org/drawingml/2006/main">
              <a:rPr altLang="en-US" lang="sd" sz="3600">
                <a:solidFill>
                  <a:srgbClr val="0070c0"/>
                </a:solidFill>
              </a:rPr>
              <a:t> </a:t>
            </a:r>
            <a:r xmlns:a="http://schemas.openxmlformats.org/drawingml/2006/main">
              <a:rPr altLang="ko-KR" lang="sd" sz="3600">
                <a:solidFill>
                  <a:srgbClr val="0070c0"/>
                </a:solidFill>
              </a:rPr>
              <a:t>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انهن ۾ خوش ٿئي ٿو جيڪي ڪلام جي فرمانبرداري ڪن ٿا.</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سانت تي ٺهيل گهر ڪڏهن ڊهي پيو؟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جيئن ئي گھر ٺھيو،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جڏهن سج چمڪي رهيو هو،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جڏھن گھر ۾ گھڻا ماڻھو آيا،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جڏهن تمام گهڻو مينهن پوي ۽ ٻوڏ اچي،</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جڏهن تمام گهڻو مينهن پوي ۽ ٻوڏ اچي،</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”تنھنڪري ھر ڪو جيڪو منھنجي ھنن ڳالھين کي ٻڌي ٿو ۽ انھن تي عمل ڪري ٿو، سو انھيءَ عقلمند ماڻھوءَ وانگر آھي، جنھن پنھنجو گھر پٿر تي ٺاھيو.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7:</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79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پنج عقلمند ڪنواريون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"تنهنڪري جاڳندا رهو، ڇاڪاڻ ته توهان کي خبر ناهي ته ڏينهن ۽ ڪلاڪ."</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25:</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اسان جي زندگي ۾ تمام گهڻو گناهه.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تنهنڪري اسان کي خدا جي خلاف گناهه ڪرڻ لاء ڏوهه محسوس ٿئي ٿو.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پر خدا هميشه اسان جي گناهن لاء اسان کي معاف ڪيو.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ڇاڪاڻ ته عيسى اڳ ۾ ئي اسان جي سڀني گناهن تي قبضو ڪري چڪو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توهان کي اهو يقين ڪرڻ گهرجي ۽ خدا جي شڪرگذار ۽ خوشي سان وڃڻ گهرجي.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اتي ڏهه ڪنواريون هيون جيڪي شاديءَ جي دعوت جي تياري ڪري رهيون هيون. پنج عقلمند ڇوڪرين ڪافي تيل سان ڏيئا تيار ڪيا، پر باقي پنجن نه.</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d" altLang="ko-KR" sz="3200">
                <a:solidFill>
                  <a:schemeClr val="tx1">
                    <a:lumMod val="65000"/>
                    <a:lumOff val="35000"/>
                  </a:schemeClr>
                </a:solidFill>
              </a:rPr>
              <a:t>رات جو جڏهن ڪنوار کي دير ٿي ته ڏهه ڪنواريون سمهي پيون.</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"گھوٽ ھتي آھي!" ڪنواريون تڪڙ ۾ اُٿيون. ۽ انھن پنجن ڪنوارين جون بتيون نڪري ويون جن ڪافي تيل تيار نه ڪيو ھو.</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”اسان کي ٿورو تيل ڏيو.“ ”جيڪڏهن اسان توکي پنهنجو تيل ڏيون ته اسان جو تيل به ختم ٿي سگهي ٿو. وڃ تيل کڻي اچ“.</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پر جڏهن پنج بيوقوف ڇوڪريون تيل خريد ڪرڻ لاءِ ويون ته دعوت جو دروازو بند ٿي ويو. آخرڪار، پنجن بيوقوف ڇوڪرين کي پارٽي ۾ شرڪت ڪرڻ جي اجازت نه ڏني وئي.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d" sz="3600">
                <a:solidFill>
                  <a:schemeClr val="tx1">
                    <a:lumMod val="65000"/>
                    <a:lumOff val="35000"/>
                  </a:schemeClr>
                </a:solidFill>
              </a:rPr>
              <a:t>هي هڪ ڪهاڻي آهي ته عيسى اسان کي ٻڌائي ٿو ته ڪيئن ڏينهن جو انتظار ڪيو جڏهن هو واپس اچي.</a:t>
            </a:r>
            <a:r xmlns:a="http://schemas.openxmlformats.org/drawingml/2006/main">
              <a:rPr altLang="en-US" lang="sd" sz="3600">
                <a:solidFill>
                  <a:schemeClr val="tx1">
                    <a:lumMod val="65000"/>
                    <a:lumOff val="35000"/>
                  </a:schemeClr>
                </a:solidFill>
              </a:rPr>
              <a:t> </a:t>
            </a:r>
            <a:r xmlns:a="http://schemas.openxmlformats.org/drawingml/2006/main">
              <a:rPr altLang="ko-KR" lang="sd" sz="3600">
                <a:solidFill>
                  <a:schemeClr val="tx1">
                    <a:lumMod val="65000"/>
                    <a:lumOff val="35000"/>
                  </a:schemeClr>
                </a:solidFill>
              </a:rPr>
              <a:t>ڪنهن کي خبر ناهي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جڏهن عيسى ٻيهر ايندو.</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d" sz="3600">
                <a:solidFill>
                  <a:schemeClr val="tx1">
                    <a:lumMod val="65000"/>
                    <a:lumOff val="35000"/>
                  </a:schemeClr>
                </a:solidFill>
              </a:rPr>
              <a:t>پر پنجن وار ڪنوارن وانگر، اسان کي هميشه جاڳڻ گهرجي ۽ تيار دل سان عيسى جو انتظار ڪرڻ گهرجي.</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واعدو ڪيو هو ته هن ملڪ ۾ ٻيهر واپس اچي جڏهن ڪو به نه ڄاڻي.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بيوقوف پنجن ڪنوارن ڇا تيار نه ڪيو؟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تيل</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پاڻي</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ڪپڙا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تحفو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① </a:t>
            </a:r>
            <a:r xmlns:a="http://schemas.openxmlformats.org/drawingml/2006/main">
              <a:rPr altLang="ko-KR" lang="sd" sz="2800">
                <a:solidFill>
                  <a:srgbClr val="ff0000"/>
                </a:solidFill>
              </a:rPr>
              <a:t>تيل</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d" sz="3600"/>
              <a:t>"تنهنڪري جاڳندا رهو، ڇاڪاڻ ته توهان کي خبر ناهي ته ڏينهن ۽ ڪلاڪ."</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25:</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d" altLang="ko-KR" b="1">
                <a:solidFill>
                  <a:schemeClr val="tx1">
                    <a:lumMod val="50000"/>
                    <a:lumOff val="50000"/>
                  </a:schemeClr>
                </a:solidFill>
              </a:rPr>
              <a:t>نمبر 80 خدا جو ڪلام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d" altLang="ko-KR" sz="4400"/>
              <a:t>ٽئلينٽ جو مثال</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عيسي</a:t>
            </a:r>
            <a:r xmlns:a="http://schemas.openxmlformats.org/drawingml/2006/main">
              <a:rPr altLang="en-US" lang="sd" sz="3600">
                <a:solidFill>
                  <a:srgbClr val="0070c0"/>
                </a:solidFill>
              </a:rPr>
              <a:t> </a:t>
            </a:r>
            <a:r xmlns:a="http://schemas.openxmlformats.org/drawingml/2006/main">
              <a:rPr altLang="ko-KR" lang="sd" sz="3600">
                <a:solidFill>
                  <a:srgbClr val="0070c0"/>
                </a:solidFill>
              </a:rPr>
              <a:t>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اهو آهي جيڪو هميشه پيار ڪري ٿو ۽ اسان جو انتظار ڪري ٿو.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d" sz="3600"/>
              <a:t>"هن جي مالڪ جواب ڏنو، 'شاباس، سٺو ۽ وفادار نوڪر! تون ٿورن شين سان وفادار آهي، مان توهان کي ڪيترن ئي شين جي ذميواري ڏيندس، اچو ۽ پنهنجي مالڪ جي خوشين ۾ حصيداري ڪريو.'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هڪ شخص پنهنجي ٻانهن تي پئسا ڏئي پرڏيهه ۾ هليو ويو. هن پهرئين نوڪر کي پنج تولا، ٻئي کي ٻه ۽ ٽئين کي هڪ تولا ڏنا.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sd" sz="2800">
                <a:solidFill>
                  <a:schemeClr val="tx1">
                    <a:lumMod val="65000"/>
                    <a:lumOff val="35000"/>
                  </a:schemeClr>
                </a:solidFill>
              </a:rPr>
              <a:t>جنهن نوڪر کي 5 تولا ۽ ٻه تولا مليا، اهو هڪ ئي وقت هليو ويو ۽ پئسا ڪمائڻ تي لڳا ۽ ٻيڻو ڪمايائين. تنهن هوندي به، هڪ ماڻهو جنهن کي 1 ٽيلنٽ مليا، ٻاهر نڪري ويو ۽ زمين ۾ هڪ سوراخ ڪيو ۽ پنهنجي مالڪ جي رقم لڪائي ڇڏيائين.</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جڏھن مالڪ موٽي آيو ۽ انھن سان حساب ڪتاب ڪيائين، تڏھن پھرين نوڪر کي پنج تولا وڌيڪ ۽ ٻئي کي ٻه تولا وڌيڪ.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پر، جنهن نوڪر کي هڪ ڏهاڙي به ملي، تنهن کي ڪو به فائدو نه ٿيو. ”ماسٽر، توهان مون کي فقط هڪ ٽيلنٽ ڏنو آهي. پوء آئون ڪيئن وڌيڪ پئسا ڪمائي سگهان ٿو؟"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sd" altLang="ko-KR" sz="2800">
                <a:solidFill>
                  <a:schemeClr val="tx1">
                    <a:lumMod val="65000"/>
                    <a:lumOff val="35000"/>
                  </a:schemeClr>
                </a:solidFill>
              </a:rPr>
              <a:t>سندس مالڪ ناراض ٿي ويو. ”توهان کي منهنجي رقم بينڪن وٽ جمع ڪرائڻ گهرجي ها، مون کي سود سان واپس ملي ها. تون بيوقوف نوڪر، منهنجي گهر مان نڪري وڃ!”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جو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solidFill>
                  <a:schemeClr val="tx1">
                    <a:lumMod val="65000"/>
                    <a:lumOff val="35000"/>
                  </a:schemeClr>
                </a:solidFill>
              </a:rPr>
              <a:t>يسوع اسان کي خبردار ڪري رهيو آهي ته ڏاتار جي مثال ذريعي سست نه ٿيو.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ان کان وڌيڪ اهم آهي ته اسان ڪيترو حاصل ڪيو آهي.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وڌيڪ اهم ڳالهه اها آهي ته خدا جي شان لاءِ زندگي گذاريو جيڪو توهان وٽ آهي ان کي ايمانداري سان استعمال ڪندي.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اسان سڀني کي اهڙي زندگي گذارڻ گهرجي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d" sz="3200">
                <a:solidFill>
                  <a:schemeClr val="tx1">
                    <a:lumMod val="65000"/>
                    <a:lumOff val="35000"/>
                  </a:schemeClr>
                </a:solidFill>
              </a:rPr>
              <a:t>يسوع جي ساراهه ڪرڻ لاء.</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d" sz="3200"/>
              <a:t>يسوع ڪير آهي؟</a:t>
            </a:r>
            <a:r xmlns:a="http://schemas.openxmlformats.org/drawingml/2006/main">
              <a:rPr altLang="en-US" lang="s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rgbClr val="0070c0"/>
                </a:solidFill>
              </a:rPr>
              <a:t>يسوع آهي..</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d" sz="3600">
                <a:solidFill>
                  <a:schemeClr val="tx1">
                    <a:lumMod val="65000"/>
                    <a:lumOff val="35000"/>
                  </a:schemeClr>
                </a:solidFill>
              </a:rPr>
              <a:t>يسوع اسان جو مالڪ آهي، جيڪو اسان جي زندگين جو جائزو وٺندو آهي ۽ ان جي مطابق اسان کي انعام ڏيندو آهي.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solidFill>
                  <a:srgbClr val="ff0000"/>
                </a:solidFill>
              </a:rPr>
              <a:t>اڄ جي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d" sz="3200">
                <a:solidFill>
                  <a:schemeClr val="tx1">
                    <a:lumMod val="65000"/>
                    <a:lumOff val="35000"/>
                  </a:schemeClr>
                </a:solidFill>
              </a:rPr>
              <a:t>پري سفر ڪندي مالڪ نوڪرن کي ڇا ڏنو؟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① </a:t>
            </a:r>
            <a:r xmlns:a="http://schemas.openxmlformats.org/drawingml/2006/main">
              <a:rPr altLang="ko-KR" lang="sd" sz="2800">
                <a:solidFill>
                  <a:schemeClr val="tx1">
                    <a:lumMod val="65000"/>
                    <a:lumOff val="35000"/>
                  </a:schemeClr>
                </a:solidFill>
              </a:rPr>
              <a:t>گھر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② </a:t>
            </a:r>
            <a:r xmlns:a="http://schemas.openxmlformats.org/drawingml/2006/main">
              <a:rPr altLang="ko-KR" lang="sd" sz="2800">
                <a:solidFill>
                  <a:schemeClr val="tx1">
                    <a:lumMod val="65000"/>
                    <a:lumOff val="35000"/>
                  </a:schemeClr>
                </a:solidFill>
              </a:rPr>
              <a:t>ميدان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③ </a:t>
            </a:r>
            <a:r xmlns:a="http://schemas.openxmlformats.org/drawingml/2006/main">
              <a:rPr altLang="ko-KR" lang="sd" sz="2800">
                <a:solidFill>
                  <a:schemeClr val="tx1">
                    <a:lumMod val="65000"/>
                    <a:lumOff val="35000"/>
                  </a:schemeClr>
                </a:solidFill>
              </a:rPr>
              <a:t>اسٽور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chemeClr val="tx1">
                    <a:lumMod val="65000"/>
                    <a:lumOff val="35000"/>
                  </a:schemeClr>
                </a:solidFill>
              </a:rPr>
              <a:t>④ </a:t>
            </a:r>
            <a:r xmlns:a="http://schemas.openxmlformats.org/drawingml/2006/main">
              <a:rPr altLang="ko-KR" lang="sd" sz="2800">
                <a:solidFill>
                  <a:schemeClr val="tx1">
                    <a:lumMod val="65000"/>
                    <a:lumOff val="35000"/>
                  </a:schemeClr>
                </a:solidFill>
              </a:rPr>
              <a:t>ٽيلنٽ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d" sz="2800">
                <a:solidFill>
                  <a:srgbClr val="ff0000"/>
                </a:solidFill>
              </a:rPr>
              <a:t>④ </a:t>
            </a:r>
            <a:r xmlns:a="http://schemas.openxmlformats.org/drawingml/2006/main">
              <a:rPr altLang="ko-KR" lang="sd" sz="2800">
                <a:solidFill>
                  <a:srgbClr val="ff0000"/>
                </a:solidFill>
              </a:rPr>
              <a:t>ٽيلنٽ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d" sz="4000"/>
              <a:t>اڄ جو ڪلام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d" sz="3600"/>
              <a:t>"هن جي مالڪ جواب ڏنو، 'شاباس، سٺو ۽ وفادار نوڪر! تون ٿورن شين سان وفادار آهي، مان توهان کي ڪيترن ئي شين جي ذميواري ڏيندس، اچو ۽ پنهنجي مالڪ جي خوشين ۾ حصيداري ڪريو.'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d" sz="2800">
                <a:solidFill>
                  <a:schemeClr val="tx1">
                    <a:lumMod val="65000"/>
                    <a:lumOff val="35000"/>
                  </a:schemeClr>
                </a:solidFill>
              </a:rPr>
              <a:t>ميٿيو</a:t>
            </a:r>
            <a:r xmlns:a="http://schemas.openxmlformats.org/drawingml/2006/main">
              <a:rPr altLang="en-US" lang="sd" sz="2800">
                <a:solidFill>
                  <a:schemeClr val="tx1">
                    <a:lumMod val="65000"/>
                    <a:lumOff val="35000"/>
                  </a:schemeClr>
                </a:solidFill>
              </a:rPr>
              <a:t> </a:t>
            </a:r>
            <a:r xmlns:a="http://schemas.openxmlformats.org/drawingml/2006/main">
              <a:rPr altLang="ko-KR" lang="sd"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